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1" r:id="rId4"/>
    <p:sldId id="282" r:id="rId5"/>
    <p:sldId id="258" r:id="rId6"/>
    <p:sldId id="262" r:id="rId7"/>
    <p:sldId id="283" r:id="rId8"/>
    <p:sldId id="277" r:id="rId9"/>
    <p:sldId id="276" r:id="rId10"/>
    <p:sldId id="278" r:id="rId11"/>
    <p:sldId id="279" r:id="rId12"/>
    <p:sldId id="280" r:id="rId13"/>
    <p:sldId id="285" r:id="rId14"/>
    <p:sldId id="284" r:id="rId15"/>
    <p:sldId id="288" r:id="rId16"/>
    <p:sldId id="286" r:id="rId17"/>
    <p:sldId id="287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5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20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73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68A38-9157-4F56-9A5C-6290DFEBD15B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2B25-B16A-4797-842D-035A10EE9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24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E5545-60B7-4579-939B-DEE6ED2089B9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38D14-54CB-412C-8D19-37F0D70E5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73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71B35-2486-4EF2-9222-51AAC99AC20E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145CF-FF10-4ACE-B45B-40A4DE52E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5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E2A4E-7F7C-4E25-8BF2-4DE919AEEF20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13576-25CF-4173-94D3-15405ED8D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27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146F8-CF65-4602-96C9-11B2C25740FF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59DBF-3AA1-472A-BDCB-612CDFD78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93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2C5A-B106-4649-B4AC-2BBD22A61D9A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65105-6CFF-47E9-9A21-1D3BEBEE0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6B6B-C3E9-4972-A07D-3DFB2C97A6E7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06095-5E1D-49EB-BA9F-F88E2AB48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02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65765-A471-4934-B1E4-76E4234DF642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CC87-AF73-4F59-90F7-9BCAD430E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70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79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E42A9-3550-49C3-B05A-7404AAADA3FC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99E75-7BEF-41C8-B7DD-41462A1B2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F5925-2F73-463C-9E78-174CE6F8218E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EE7C4-7D0B-46C7-99E8-DF71BEA98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44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7A63B-6108-4B46-B082-A3A46841E75F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9FDF3-7400-4409-9C51-91A971D79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6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6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2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4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3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0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1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7431-A450-4E5B-A9D6-1859E5F92BE0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621D0-7395-4747-8859-52A1BBCDD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2030DA-67E5-4FBE-B2A6-271DD8965653}" type="datetimeFigureOut">
              <a:rPr lang="en-US"/>
              <a:pPr>
                <a:defRPr/>
              </a:pPr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984474-A2E4-4C5E-943F-457FC6ECD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6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17090"/>
            <a:ext cx="9945189" cy="6840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8869" y="103460"/>
            <a:ext cx="9144000" cy="213464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Observability Function of the BRAMS forward scatter network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995" y="5126040"/>
            <a:ext cx="8487747" cy="1508025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Lamy </a:t>
            </a:r>
            <a:r>
              <a:rPr lang="fr-FR" b="1" dirty="0" smtClean="0">
                <a:solidFill>
                  <a:srgbClr val="FFFF00"/>
                </a:solidFill>
              </a:rPr>
              <a:t>H.</a:t>
            </a:r>
            <a:r>
              <a:rPr lang="fr-FR" b="1" baseline="30000" dirty="0" smtClean="0">
                <a:solidFill>
                  <a:srgbClr val="FFFF00"/>
                </a:solidFill>
              </a:rPr>
              <a:t>1</a:t>
            </a:r>
            <a:r>
              <a:rPr lang="fr-FR" b="1" dirty="0" smtClean="0">
                <a:solidFill>
                  <a:srgbClr val="FFFF00"/>
                </a:solidFill>
              </a:rPr>
              <a:t>, Verbeeck C.</a:t>
            </a:r>
            <a:r>
              <a:rPr lang="fr-FR" b="1" baseline="30000" dirty="0" smtClean="0">
                <a:solidFill>
                  <a:srgbClr val="FFFF00"/>
                </a:solidFill>
              </a:rPr>
              <a:t>2</a:t>
            </a:r>
            <a:r>
              <a:rPr lang="fr-FR" b="1" dirty="0" smtClean="0">
                <a:solidFill>
                  <a:srgbClr val="FFFF00"/>
                </a:solidFill>
              </a:rPr>
              <a:t>, </a:t>
            </a:r>
            <a:r>
              <a:rPr lang="fr-FR" b="1" dirty="0" err="1" smtClean="0">
                <a:solidFill>
                  <a:srgbClr val="FFFF00"/>
                </a:solidFill>
              </a:rPr>
              <a:t>Balis</a:t>
            </a:r>
            <a:r>
              <a:rPr lang="fr-FR" b="1" dirty="0" smtClean="0">
                <a:solidFill>
                  <a:srgbClr val="FFFF00"/>
                </a:solidFill>
              </a:rPr>
              <a:t> J.</a:t>
            </a:r>
            <a:r>
              <a:rPr lang="fr-FR" b="1" baseline="30000" dirty="0" smtClean="0">
                <a:solidFill>
                  <a:srgbClr val="FFFF00"/>
                </a:solidFill>
              </a:rPr>
              <a:t>1</a:t>
            </a:r>
            <a:r>
              <a:rPr lang="fr-FR" b="1" dirty="0" smtClean="0">
                <a:solidFill>
                  <a:srgbClr val="FFFF00"/>
                </a:solidFill>
              </a:rPr>
              <a:t>; </a:t>
            </a:r>
            <a:r>
              <a:rPr lang="fr-FR" b="1" dirty="0" err="1" smtClean="0">
                <a:solidFill>
                  <a:srgbClr val="FFFF00"/>
                </a:solidFill>
              </a:rPr>
              <a:t>Anciaux</a:t>
            </a:r>
            <a:r>
              <a:rPr lang="fr-FR" b="1" dirty="0" smtClean="0">
                <a:solidFill>
                  <a:srgbClr val="FFFF00"/>
                </a:solidFill>
              </a:rPr>
              <a:t> M.</a:t>
            </a:r>
            <a:r>
              <a:rPr lang="fr-FR" b="1" baseline="30000" dirty="0" smtClean="0">
                <a:solidFill>
                  <a:srgbClr val="FFFF00"/>
                </a:solidFill>
              </a:rPr>
              <a:t>1</a:t>
            </a:r>
            <a:r>
              <a:rPr lang="fr-FR" b="1" dirty="0" smtClean="0">
                <a:solidFill>
                  <a:srgbClr val="FFFF00"/>
                </a:solidFill>
              </a:rPr>
              <a:t>, </a:t>
            </a:r>
          </a:p>
          <a:p>
            <a:r>
              <a:rPr lang="fr-FR" b="1" dirty="0" err="1" smtClean="0">
                <a:solidFill>
                  <a:srgbClr val="FFFF00"/>
                </a:solidFill>
              </a:rPr>
              <a:t>Calders</a:t>
            </a:r>
            <a:r>
              <a:rPr lang="fr-FR" b="1" dirty="0" smtClean="0">
                <a:solidFill>
                  <a:srgbClr val="FFFF00"/>
                </a:solidFill>
              </a:rPr>
              <a:t> S.</a:t>
            </a:r>
            <a:r>
              <a:rPr lang="fr-FR" b="1" baseline="30000" dirty="0" smtClean="0">
                <a:solidFill>
                  <a:srgbClr val="FFFF00"/>
                </a:solidFill>
              </a:rPr>
              <a:t>1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 smtClean="0">
                <a:solidFill>
                  <a:srgbClr val="FFFF00"/>
                </a:solidFill>
              </a:rPr>
              <a:t>; </a:t>
            </a:r>
            <a:r>
              <a:rPr lang="fr-FR" b="1" dirty="0" err="1" smtClean="0">
                <a:solidFill>
                  <a:srgbClr val="FFFF00"/>
                </a:solidFill>
              </a:rPr>
              <a:t>Calegaro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 smtClean="0">
                <a:solidFill>
                  <a:srgbClr val="FFFF00"/>
                </a:solidFill>
              </a:rPr>
              <a:t>A.</a:t>
            </a:r>
            <a:r>
              <a:rPr lang="fr-FR" b="1" baseline="30000" dirty="0" smtClean="0">
                <a:solidFill>
                  <a:srgbClr val="FFFF00"/>
                </a:solidFill>
              </a:rPr>
              <a:t>1</a:t>
            </a:r>
            <a:r>
              <a:rPr lang="fr-FR" b="1" dirty="0" smtClean="0">
                <a:solidFill>
                  <a:srgbClr val="FFFF00"/>
                </a:solidFill>
              </a:rPr>
              <a:t> ; </a:t>
            </a:r>
            <a:r>
              <a:rPr lang="fr-FR" b="1" dirty="0" err="1" smtClean="0">
                <a:solidFill>
                  <a:srgbClr val="FFFF00"/>
                </a:solidFill>
              </a:rPr>
              <a:t>Martínez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</a:rPr>
              <a:t>Picar</a:t>
            </a:r>
            <a:r>
              <a:rPr lang="fr-FR" b="1" dirty="0" smtClean="0">
                <a:solidFill>
                  <a:srgbClr val="FFFF00"/>
                </a:solidFill>
              </a:rPr>
              <a:t> A.</a:t>
            </a:r>
            <a:r>
              <a:rPr lang="fr-FR" b="1" baseline="30000" dirty="0" smtClean="0">
                <a:solidFill>
                  <a:srgbClr val="FFFF00"/>
                </a:solidFill>
              </a:rPr>
              <a:t>2</a:t>
            </a:r>
            <a:endParaRPr lang="fr-FR" b="1" baseline="30000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1</a:t>
            </a:r>
            <a:r>
              <a:rPr lang="en-US" sz="2000" b="1" dirty="0" smtClean="0">
                <a:solidFill>
                  <a:srgbClr val="FFFF00"/>
                </a:solidFill>
              </a:rPr>
              <a:t> Royal </a:t>
            </a:r>
            <a:r>
              <a:rPr lang="en-US" sz="2000" b="1" dirty="0" smtClean="0">
                <a:solidFill>
                  <a:srgbClr val="FFFF00"/>
                </a:solidFill>
              </a:rPr>
              <a:t>Belgian Institute for Space </a:t>
            </a:r>
            <a:r>
              <a:rPr lang="en-US" sz="2000" b="1" dirty="0" smtClean="0">
                <a:solidFill>
                  <a:srgbClr val="FFFF00"/>
                </a:solidFill>
              </a:rPr>
              <a:t>Aeronomy</a:t>
            </a:r>
          </a:p>
          <a:p>
            <a:r>
              <a:rPr lang="en-US" sz="20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</a:rPr>
              <a:t> Royal Observatory of Belgium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598" y="192505"/>
            <a:ext cx="1269046" cy="1665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571" y="3670595"/>
            <a:ext cx="1511429" cy="106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geometrical OF calculated for the BRAMS network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10" y="1432950"/>
            <a:ext cx="6117071" cy="44990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100888" y="1690688"/>
            <a:ext cx="4167188" cy="3626086"/>
            <a:chOff x="7100888" y="1690688"/>
            <a:chExt cx="4167188" cy="36260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0888" y="1690688"/>
              <a:ext cx="4167188" cy="362608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9223773" y="3971925"/>
              <a:ext cx="588168" cy="1143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651307" y="6052182"/>
            <a:ext cx="4268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= sin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 cos ,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 = sin  sin , and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 panose="05050102010706020507" pitchFamily="18" charset="2"/>
              </a:rPr>
              <a:t>= cos 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0900" y="5932048"/>
            <a:ext cx="436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Integration over altitude with steps of 5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Observability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 :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part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6" y="1690688"/>
            <a:ext cx="5096698" cy="2914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690688"/>
            <a:ext cx="5695951" cy="292937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6225" y="2828925"/>
            <a:ext cx="180975" cy="5619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247433" y="295306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58125" y="1609725"/>
            <a:ext cx="115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max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562975" y="1794391"/>
            <a:ext cx="77152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610350" y="4019550"/>
            <a:ext cx="5267325" cy="95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934200" y="3437699"/>
            <a:ext cx="247650" cy="581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05650" y="3109912"/>
            <a:ext cx="46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7200" y="5431393"/>
            <a:ext cx="10896600" cy="999451"/>
            <a:chOff x="457200" y="5431393"/>
            <a:chExt cx="10896600" cy="99945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5431393"/>
              <a:ext cx="6642547" cy="99945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24800" y="5576292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Underdense meteor echoes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3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Observability Function : sensitivity part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448" y="3295504"/>
            <a:ext cx="6492803" cy="335309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0575" y="1428750"/>
            <a:ext cx="10526984" cy="1725849"/>
            <a:chOff x="420575" y="1428750"/>
            <a:chExt cx="10526984" cy="17258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575" y="1428750"/>
              <a:ext cx="10526984" cy="172584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33575" y="1562101"/>
              <a:ext cx="223837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76437" y="2492375"/>
              <a:ext cx="180975" cy="439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8467725" y="3009900"/>
            <a:ext cx="1819275" cy="285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5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Observability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sensitivity part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53434"/>
            <a:ext cx="2962275" cy="22558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9900" y="1943100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ym typeface="Symbol" panose="05050102010706020507" pitchFamily="18" charset="2"/>
              </a:rPr>
              <a:t>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778" y="4479357"/>
            <a:ext cx="2648121" cy="20166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619" y="1690688"/>
            <a:ext cx="3054361" cy="43102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582" y="1690688"/>
            <a:ext cx="2148532" cy="3038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268" y="4990915"/>
            <a:ext cx="2709161" cy="15050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62112" y="6381704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Receiving antennas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566374" y="631133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Transmitting antenna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Observability Function : sensitivity part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2925" y="1809750"/>
            <a:ext cx="518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baseline="-25000" dirty="0">
                <a:solidFill>
                  <a:srgbClr val="FF0000"/>
                </a:solidFill>
              </a:rPr>
              <a:t>max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  <a:sym typeface="Symbol" panose="05050102010706020507" pitchFamily="18" charset="2"/>
              </a:rPr>
              <a:t> K . </a:t>
            </a:r>
          </a:p>
          <a:p>
            <a:pPr lvl="0" algn="ctr" defTabSz="457200"/>
            <a:r>
              <a:rPr lang="en-US" dirty="0"/>
              <a:t>K = K(G</a:t>
            </a:r>
            <a:r>
              <a:rPr lang="en-US" baseline="-25000" dirty="0"/>
              <a:t>T</a:t>
            </a:r>
            <a:r>
              <a:rPr lang="en-US" dirty="0"/>
              <a:t>, G</a:t>
            </a:r>
            <a:r>
              <a:rPr lang="en-US" baseline="-25000" dirty="0"/>
              <a:t>R</a:t>
            </a:r>
            <a:r>
              <a:rPr lang="en-US" dirty="0"/>
              <a:t>, </a:t>
            </a:r>
            <a:r>
              <a:rPr lang="en-US" dirty="0">
                <a:sym typeface="Symbol" panose="05050102010706020507" pitchFamily="18" charset="2"/>
              </a:rPr>
              <a:t>,  , geometrical parameters, r</a:t>
            </a:r>
            <a:r>
              <a:rPr lang="en-US" baseline="-25000" dirty="0">
                <a:sym typeface="Symbol" panose="05050102010706020507" pitchFamily="18" charset="2"/>
              </a:rPr>
              <a:t>0</a:t>
            </a:r>
            <a:r>
              <a:rPr lang="en-US" dirty="0">
                <a:sym typeface="Symbol" panose="05050102010706020507" pitchFamily="18" charset="2"/>
              </a:rPr>
              <a:t>, D)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315075" y="19983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84033" y="200591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 value for the ionization </a:t>
            </a:r>
            <a:r>
              <a:rPr lang="en-US" dirty="0" smtClean="0">
                <a:sym typeface="Symbol" panose="05050102010706020507" pitchFamily="18" charset="2"/>
              </a:rPr>
              <a:t>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8934450" y="295275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79258" y="4139327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 value for the mass </a:t>
            </a:r>
            <a:r>
              <a:rPr lang="en-US" i="1" dirty="0" smtClean="0"/>
              <a:t>m</a:t>
            </a:r>
            <a:endParaRPr lang="en-US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71625" y="5153025"/>
            <a:ext cx="10020299" cy="1569660"/>
            <a:chOff x="1571625" y="5153025"/>
            <a:chExt cx="10020299" cy="1569660"/>
          </a:xfrm>
        </p:grpSpPr>
        <p:sp>
          <p:nvSpPr>
            <p:cNvPr id="11" name="TextBox 10"/>
            <p:cNvSpPr txBox="1"/>
            <p:nvPr/>
          </p:nvSpPr>
          <p:spPr>
            <a:xfrm>
              <a:off x="1571625" y="5153025"/>
              <a:ext cx="3733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Distribution of mass particles inside a meteor shower</a:t>
              </a:r>
            </a:p>
            <a:p>
              <a:endParaRPr lang="en-US" dirty="0"/>
            </a:p>
            <a:p>
              <a:pPr lvl="0" algn="ctr" defTabSz="457200"/>
              <a:r>
                <a:rPr lang="en-US" sz="2400" dirty="0">
                  <a:solidFill>
                    <a:srgbClr val="FF0000"/>
                  </a:solidFill>
                  <a:sym typeface="Symbol" panose="05050102010706020507" pitchFamily="18" charset="2"/>
                </a:rPr>
                <a:t>N(m &gt; m</a:t>
              </a:r>
              <a:r>
                <a:rPr lang="en-US" sz="2400" baseline="-25000" dirty="0">
                  <a:solidFill>
                    <a:srgbClr val="FF0000"/>
                  </a:solidFill>
                  <a:sym typeface="Symbol" panose="05050102010706020507" pitchFamily="18" charset="2"/>
                </a:rPr>
                <a:t>0</a:t>
              </a:r>
              <a:r>
                <a:rPr lang="en-US" sz="2400" dirty="0">
                  <a:solidFill>
                    <a:srgbClr val="FF0000"/>
                  </a:solidFill>
                  <a:sym typeface="Symbol" panose="05050102010706020507" pitchFamily="18" charset="2"/>
                </a:rPr>
                <a:t>)  m</a:t>
              </a:r>
              <a:r>
                <a:rPr lang="en-US" sz="2400" baseline="30000" dirty="0">
                  <a:solidFill>
                    <a:srgbClr val="FF0000"/>
                  </a:solidFill>
                  <a:sym typeface="Symbol" panose="05050102010706020507" pitchFamily="18" charset="2"/>
                </a:rPr>
                <a:t>1-s</a:t>
              </a:r>
            </a:p>
            <a:p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15075" y="5495925"/>
              <a:ext cx="5276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 can come from previous measurements or be calculated from the CDF of meteor echoes amplitude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039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and perspectives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771650"/>
            <a:ext cx="998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can calculate the OF for a given </a:t>
            </a:r>
            <a:r>
              <a:rPr lang="en-US" dirty="0" err="1" smtClean="0"/>
              <a:t>Tx</a:t>
            </a:r>
            <a:r>
              <a:rPr lang="en-US" dirty="0" smtClean="0"/>
              <a:t>-Rx pair of the BRAMS network and for a given position of the radiant of a meteor shower.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would like to produce a polar plot of the OF as was done e.g. by Pavel </a:t>
            </a:r>
            <a:r>
              <a:rPr lang="en-US" dirty="0" err="1" smtClean="0"/>
              <a:t>Zigo</a:t>
            </a:r>
            <a:r>
              <a:rPr lang="en-US" dirty="0" smtClean="0"/>
              <a:t> for the Lecce-</a:t>
            </a:r>
            <a:r>
              <a:rPr lang="en-US" dirty="0" err="1" smtClean="0"/>
              <a:t>Modra</a:t>
            </a:r>
            <a:r>
              <a:rPr lang="en-US" dirty="0" smtClean="0"/>
              <a:t>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00" y="3082250"/>
            <a:ext cx="4320325" cy="3441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1375" y="4219575"/>
            <a:ext cx="22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Zigo</a:t>
            </a:r>
            <a:r>
              <a:rPr lang="en-US" dirty="0" smtClean="0"/>
              <a:t>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Perspectives and limitations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21" y="1479810"/>
            <a:ext cx="4788979" cy="41686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71950" y="3971926"/>
            <a:ext cx="152400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72000" y="2600326"/>
            <a:ext cx="152400" cy="209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05575" y="1479810"/>
            <a:ext cx="5248275" cy="286232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stations : BEDOUS and BEHUMA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Several meteor showers analyzed by RMZ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Different distances, different sensitivities, slightly different geometries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Calculating their OF at a given time and correct their raw data should provide two values which are consistent with each other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5575" y="4562475"/>
            <a:ext cx="5248275" cy="175432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sensitivity part assumes underdense meteor echoes while a non-negligible part of meteor echoes during meteor showers are intermediate or overdense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formulas?</a:t>
            </a:r>
          </a:p>
        </p:txBody>
      </p:sp>
    </p:spTree>
    <p:extLst>
      <p:ext uri="{BB962C8B-B14F-4D97-AF65-F5344CB8AC3E}">
        <p14:creationId xmlns:p14="http://schemas.microsoft.com/office/powerpoint/2010/main" val="258695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731963"/>
            <a:ext cx="10972800" cy="3554412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Thank you for your attention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9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Observability Function (OF)?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56" y="1690688"/>
            <a:ext cx="9144793" cy="2981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23714" y="2858123"/>
            <a:ext cx="1716833" cy="64633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Forward scatter of radio waves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14525" y="5265974"/>
            <a:ext cx="2219325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Raw meteor rates observed during a meteor shower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24675" y="5351122"/>
            <a:ext cx="2324100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“Real” activity of the meteor shower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40058" y="5431971"/>
            <a:ext cx="978408" cy="1218998"/>
            <a:chOff x="5040058" y="5431971"/>
            <a:chExt cx="978408" cy="1218998"/>
          </a:xfrm>
        </p:grpSpPr>
        <p:sp>
          <p:nvSpPr>
            <p:cNvPr id="7" name="Right Arrow 6"/>
            <p:cNvSpPr/>
            <p:nvPr/>
          </p:nvSpPr>
          <p:spPr>
            <a:xfrm>
              <a:off x="5040058" y="5431971"/>
              <a:ext cx="9784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40058" y="6189304"/>
              <a:ext cx="978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OF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22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mostly based on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Verbeeck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(1997)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17" t="16910" r="22552" b="4541"/>
          <a:stretch/>
        </p:blipFill>
        <p:spPr>
          <a:xfrm>
            <a:off x="1447800" y="1647825"/>
            <a:ext cx="8562975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66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BRAMS network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84" y="1202455"/>
            <a:ext cx="3529593" cy="1415772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 dedicated Transmitter</a:t>
            </a:r>
            <a:endParaRPr lang="en-US" sz="16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Located in </a:t>
            </a:r>
            <a:r>
              <a:rPr lang="en-US" sz="1400" dirty="0" err="1" smtClean="0"/>
              <a:t>Dourbes</a:t>
            </a:r>
            <a:r>
              <a:rPr lang="en-US" sz="1400" dirty="0" smtClean="0"/>
              <a:t> (blue triangle)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1" dirty="0" smtClean="0"/>
              <a:t>f</a:t>
            </a:r>
            <a:r>
              <a:rPr lang="en-US" sz="1400" dirty="0" smtClean="0"/>
              <a:t>=49.97 MHz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CW with no modulation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Radiated power: 130 </a:t>
            </a:r>
            <a:r>
              <a:rPr lang="en-US" sz="1400" dirty="0" smtClean="0"/>
              <a:t>Watts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circular polarization towards zenith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3" y="2699658"/>
            <a:ext cx="3529593" cy="25254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26047" y="1190339"/>
            <a:ext cx="3529593" cy="98488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44</a:t>
            </a:r>
            <a:r>
              <a:rPr lang="en-US" sz="1600" b="1" dirty="0" smtClean="0"/>
              <a:t> </a:t>
            </a:r>
            <a:r>
              <a:rPr lang="en-US" sz="1600" b="1" dirty="0" smtClean="0"/>
              <a:t>Receiving stations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Green dots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3-elements Yagi antennas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 smtClean="0"/>
              <a:t>Synchronized using GPS clocks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206" y="2297716"/>
            <a:ext cx="2611273" cy="1742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t="-659" r="28139" b="-1"/>
          <a:stretch/>
        </p:blipFill>
        <p:spPr>
          <a:xfrm rot="5400000">
            <a:off x="6571000" y="4959267"/>
            <a:ext cx="1649979" cy="18601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696" y="4287358"/>
            <a:ext cx="2994291" cy="1875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829" y="1202455"/>
            <a:ext cx="4375394" cy="380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935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BRAMS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73" y="1876425"/>
            <a:ext cx="4223183" cy="3169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3388" y="5497637"/>
            <a:ext cx="3148352" cy="923330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Sampling frequency : 6048 Hz</a:t>
            </a:r>
          </a:p>
          <a:p>
            <a:r>
              <a:rPr lang="en-US" dirty="0" smtClean="0"/>
              <a:t>16 bit coding</a:t>
            </a:r>
          </a:p>
          <a:p>
            <a:r>
              <a:rPr lang="en-US" dirty="0" smtClean="0"/>
              <a:t>WAV format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547987" y="5243605"/>
            <a:ext cx="5093927" cy="5229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054074" y="5497637"/>
            <a:ext cx="1114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nl-B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5 minutes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56351" y="2037856"/>
            <a:ext cx="20637" cy="300783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513388" y="3555506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nl-B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200 Hz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87" y="2084450"/>
            <a:ext cx="5093927" cy="29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0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274638"/>
            <a:ext cx="9648825" cy="74136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fr-B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BRAMS data </a:t>
            </a:r>
            <a:r>
              <a:rPr lang="fr-BE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</a:t>
            </a:r>
            <a:r>
              <a:rPr lang="fr-B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</a:t>
            </a:r>
            <a:r>
              <a:rPr lang="fr-B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showers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498600"/>
            <a:ext cx="3295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62425"/>
            <a:ext cx="3295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527175"/>
            <a:ext cx="32829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4162425"/>
            <a:ext cx="3295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4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Geminids activity measured with BRAMS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151"/>
            <a:ext cx="7053084" cy="5200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738" y="2695049"/>
            <a:ext cx="4927837" cy="1958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1425" y="1983678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Radio Meteor Zoo 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819" y="4918563"/>
            <a:ext cx="3889585" cy="524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0142" y="647564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from station in Humain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740"/>
            <a:ext cx="10871718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specularity condition and its consequences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056" y="1620520"/>
            <a:ext cx="4351737" cy="2376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2408" y="2670113"/>
            <a:ext cx="2006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Suleymanova</a:t>
            </a:r>
            <a:r>
              <a:rPr lang="en-US" sz="1200" dirty="0" smtClean="0"/>
              <a:t> et al. (2008)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728" y="3816220"/>
            <a:ext cx="5407609" cy="3041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1" y="1381136"/>
            <a:ext cx="4348829" cy="2854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07240" y="5727638"/>
            <a:ext cx="2006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Wislez</a:t>
            </a:r>
            <a:r>
              <a:rPr lang="en-US" sz="1200" dirty="0" smtClean="0"/>
              <a:t> et al. (2005)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8254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8059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Observability Function (OF) : geometrical part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72" y="1138719"/>
            <a:ext cx="6492803" cy="33530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63562" y="4662811"/>
                <a:ext cx="6527813" cy="23660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+ 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=0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=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𝑙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/2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𝐴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𝑇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</m:e>
                      </m:func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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𝑙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𝑑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/2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𝐴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2" y="4662811"/>
                <a:ext cx="6527813" cy="23660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953375" y="2076600"/>
            <a:ext cx="3552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</a:t>
            </a:r>
            <a:r>
              <a:rPr lang="en-US" baseline="-25000" dirty="0" smtClean="0"/>
              <a:t>0</a:t>
            </a:r>
            <a:r>
              <a:rPr lang="en-US" dirty="0" smtClean="0"/>
              <a:t>, y</a:t>
            </a:r>
            <a:r>
              <a:rPr lang="en-US" baseline="-25000" dirty="0" smtClean="0"/>
              <a:t>0</a:t>
            </a:r>
            <a:r>
              <a:rPr lang="en-US" dirty="0" smtClean="0"/>
              <a:t>, z</a:t>
            </a:r>
            <a:r>
              <a:rPr lang="en-US" baseline="-25000" dirty="0" smtClean="0"/>
              <a:t>0</a:t>
            </a:r>
            <a:r>
              <a:rPr lang="en-US" dirty="0" smtClean="0"/>
              <a:t> = coordinates of reflection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/>
              <a:t>l</a:t>
            </a:r>
            <a:r>
              <a:rPr lang="en-US" dirty="0" smtClean="0"/>
              <a:t>, </a:t>
            </a:r>
            <a:r>
              <a:rPr lang="en-US" i="1" dirty="0" smtClean="0"/>
              <a:t>m</a:t>
            </a:r>
            <a:r>
              <a:rPr lang="en-US" dirty="0" smtClean="0"/>
              <a:t>, </a:t>
            </a:r>
            <a:r>
              <a:rPr lang="en-US" i="1" dirty="0" smtClean="0"/>
              <a:t>n</a:t>
            </a:r>
            <a:r>
              <a:rPr lang="en-US" dirty="0" smtClean="0"/>
              <a:t> = director cosines of the radiant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705600" y="56197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53400" y="5257800"/>
            <a:ext cx="3762375" cy="92333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For a given altitude / z</a:t>
            </a:r>
            <a:r>
              <a:rPr lang="en-US" baseline="-25000" dirty="0" smtClean="0"/>
              <a:t>0</a:t>
            </a:r>
            <a:r>
              <a:rPr lang="en-US" dirty="0" smtClean="0"/>
              <a:t>, we obtain a 6</a:t>
            </a:r>
            <a:r>
              <a:rPr lang="en-US" baseline="30000" dirty="0" smtClean="0"/>
              <a:t>th</a:t>
            </a:r>
            <a:r>
              <a:rPr lang="en-US" dirty="0" smtClean="0"/>
              <a:t> order polynomial equation between x</a:t>
            </a:r>
            <a:r>
              <a:rPr lang="en-US" baseline="-25000" dirty="0" smtClean="0"/>
              <a:t>0</a:t>
            </a:r>
            <a:r>
              <a:rPr lang="en-US" dirty="0" smtClean="0"/>
              <a:t> and y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73279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13198</TotalTime>
  <Words>593</Words>
  <Application>Microsoft Office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Symbol</vt:lpstr>
      <vt:lpstr>Wingdings</vt:lpstr>
      <vt:lpstr>Office Theme</vt:lpstr>
      <vt:lpstr>9_Office Theme</vt:lpstr>
      <vt:lpstr>Observability Function of the BRAMS forward scatter network</vt:lpstr>
      <vt:lpstr>What is Observability Function (OF)?</vt:lpstr>
      <vt:lpstr>Work mostly based on Verbeeck (1997)</vt:lpstr>
      <vt:lpstr>The BRAMS network</vt:lpstr>
      <vt:lpstr>The BRAMS data</vt:lpstr>
      <vt:lpstr>BRAMS data during meteor showers</vt:lpstr>
      <vt:lpstr>Geminids activity measured with BRAMS data</vt:lpstr>
      <vt:lpstr>The specularity condition and its consequences</vt:lpstr>
      <vt:lpstr>Observability Function (OF) : geometrical part</vt:lpstr>
      <vt:lpstr>Example of geometrical OF calculated for the BRAMS network</vt:lpstr>
      <vt:lpstr>Observability Function : sensitivity part</vt:lpstr>
      <vt:lpstr>Observability Function : sensitivity part</vt:lpstr>
      <vt:lpstr>Observability Function : sensitivity part</vt:lpstr>
      <vt:lpstr>Observability Function : sensitivity part</vt:lpstr>
      <vt:lpstr>Summary and perspectives</vt:lpstr>
      <vt:lpstr>Perspectives and limitations</vt:lpstr>
      <vt:lpstr> Thank you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Meteoroid trajectories from BRAMS data</dc:title>
  <dc:creator>herlam</dc:creator>
  <cp:lastModifiedBy>herlam</cp:lastModifiedBy>
  <cp:revision>87</cp:revision>
  <dcterms:created xsi:type="dcterms:W3CDTF">2021-04-28T13:38:52Z</dcterms:created>
  <dcterms:modified xsi:type="dcterms:W3CDTF">2022-10-01T07:59:46Z</dcterms:modified>
</cp:coreProperties>
</file>