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50" r:id="rId1"/>
  </p:sldMasterIdLst>
  <p:notesMasterIdLst>
    <p:notesMasterId r:id="rId13"/>
  </p:notesMasterIdLst>
  <p:handoutMasterIdLst>
    <p:handoutMasterId r:id="rId14"/>
  </p:handoutMasterIdLst>
  <p:sldIdLst>
    <p:sldId id="256" r:id="rId2"/>
    <p:sldId id="310" r:id="rId3"/>
    <p:sldId id="303" r:id="rId4"/>
    <p:sldId id="305" r:id="rId5"/>
    <p:sldId id="299" r:id="rId6"/>
    <p:sldId id="300" r:id="rId7"/>
    <p:sldId id="306" r:id="rId8"/>
    <p:sldId id="307" r:id="rId9"/>
    <p:sldId id="308" r:id="rId10"/>
    <p:sldId id="309" r:id="rId11"/>
    <p:sldId id="311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56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587" autoAdjust="0"/>
    <p:restoredTop sz="96026" autoAdjust="0"/>
  </p:normalViewPr>
  <p:slideViewPr>
    <p:cSldViewPr>
      <p:cViewPr varScale="1">
        <p:scale>
          <a:sx n="64" d="100"/>
          <a:sy n="64" d="100"/>
        </p:scale>
        <p:origin x="804" y="78"/>
      </p:cViewPr>
      <p:guideLst>
        <p:guide orient="horz" pos="1056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image" Target="../media/image16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9C25778-2977-46E5-ADC2-73DB273A284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539609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133574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Ro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BE" altLang="en-US"/>
          </a:p>
        </p:txBody>
      </p:sp>
    </p:spTree>
    <p:extLst>
      <p:ext uri="{BB962C8B-B14F-4D97-AF65-F5344CB8AC3E}">
        <p14:creationId xmlns:p14="http://schemas.microsoft.com/office/powerpoint/2010/main" val="12575759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Ro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BE" altLang="en-US"/>
          </a:p>
        </p:txBody>
      </p:sp>
    </p:spTree>
    <p:extLst>
      <p:ext uri="{BB962C8B-B14F-4D97-AF65-F5344CB8AC3E}">
        <p14:creationId xmlns:p14="http://schemas.microsoft.com/office/powerpoint/2010/main" val="40219511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Ro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BE" altLang="en-US"/>
          </a:p>
        </p:txBody>
      </p:sp>
    </p:spTree>
    <p:extLst>
      <p:ext uri="{BB962C8B-B14F-4D97-AF65-F5344CB8AC3E}">
        <p14:creationId xmlns:p14="http://schemas.microsoft.com/office/powerpoint/2010/main" val="23123457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1" name="Rectangle 7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143000"/>
            <a:ext cx="7772400" cy="1143000"/>
          </a:xfrm>
        </p:spPr>
        <p:txBody>
          <a:bodyPr/>
          <a:lstStyle>
            <a:lvl1pPr algn="ctr">
              <a:defRPr sz="30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6152" name="Rectangle 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7338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6162" name="Rectangle 1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A5344C6B-CAF0-4D4D-9643-4FC3EB7E97CE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167" name="Rectangle 23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324600"/>
            <a:ext cx="24384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Armagh september 2010</a:t>
            </a:r>
          </a:p>
        </p:txBody>
      </p:sp>
      <p:sp>
        <p:nvSpPr>
          <p:cNvPr id="6170" name="Rectangle 26"/>
          <p:cNvSpPr>
            <a:spLocks noGrp="1" noChangeArrowheads="1"/>
          </p:cNvSpPr>
          <p:nvPr>
            <p:ph type="ftr" sz="quarter" idx="3"/>
          </p:nvPr>
        </p:nvSpPr>
        <p:spPr>
          <a:xfrm>
            <a:off x="3276600" y="6324600"/>
            <a:ext cx="46482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VVS    Chris Steyaert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Armagh september 2010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948910E-0F76-4551-8D5F-EEA4D3097F3E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VVS    Chris Steyaert</a:t>
            </a:r>
          </a:p>
        </p:txBody>
      </p:sp>
    </p:spTree>
    <p:extLst>
      <p:ext uri="{BB962C8B-B14F-4D97-AF65-F5344CB8AC3E}">
        <p14:creationId xmlns:p14="http://schemas.microsoft.com/office/powerpoint/2010/main" val="9488945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810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810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Armagh september 2010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03CD965-07FA-48D5-BBED-CB8D3A34E1ED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VVS    Chris Steyaert</a:t>
            </a:r>
          </a:p>
        </p:txBody>
      </p:sp>
    </p:spTree>
    <p:extLst>
      <p:ext uri="{BB962C8B-B14F-4D97-AF65-F5344CB8AC3E}">
        <p14:creationId xmlns:p14="http://schemas.microsoft.com/office/powerpoint/2010/main" val="2362993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Armagh september 2010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63B17A6-498F-4CD2-88FD-84E121FC4480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VVS    Chris Steyaert</a:t>
            </a:r>
          </a:p>
        </p:txBody>
      </p:sp>
    </p:spTree>
    <p:extLst>
      <p:ext uri="{BB962C8B-B14F-4D97-AF65-F5344CB8AC3E}">
        <p14:creationId xmlns:p14="http://schemas.microsoft.com/office/powerpoint/2010/main" val="7773585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Armagh september 2010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5EB21A1-6EE2-40A7-B2CB-47D2AE9EF3CC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VVS    Chris Steyaert</a:t>
            </a:r>
          </a:p>
        </p:txBody>
      </p:sp>
    </p:spTree>
    <p:extLst>
      <p:ext uri="{BB962C8B-B14F-4D97-AF65-F5344CB8AC3E}">
        <p14:creationId xmlns:p14="http://schemas.microsoft.com/office/powerpoint/2010/main" val="23183848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0574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0574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Armagh september 2010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825942F-0F3A-435F-AA2D-93451F8B8B1B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VVS    Chris Steyaert</a:t>
            </a:r>
          </a:p>
        </p:txBody>
      </p:sp>
    </p:spTree>
    <p:extLst>
      <p:ext uri="{BB962C8B-B14F-4D97-AF65-F5344CB8AC3E}">
        <p14:creationId xmlns:p14="http://schemas.microsoft.com/office/powerpoint/2010/main" val="886317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Armagh september 2010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D4189C5-EBB0-4119-AB95-97DE62258A8A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VVS    Chris Steyaert</a:t>
            </a:r>
          </a:p>
        </p:txBody>
      </p:sp>
    </p:spTree>
    <p:extLst>
      <p:ext uri="{BB962C8B-B14F-4D97-AF65-F5344CB8AC3E}">
        <p14:creationId xmlns:p14="http://schemas.microsoft.com/office/powerpoint/2010/main" val="5114369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Armagh september 2010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DC69DBB-6359-4533-A73D-5213AB7C7A11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VVS    Chris Steyaert</a:t>
            </a:r>
          </a:p>
        </p:txBody>
      </p:sp>
    </p:spTree>
    <p:extLst>
      <p:ext uri="{BB962C8B-B14F-4D97-AF65-F5344CB8AC3E}">
        <p14:creationId xmlns:p14="http://schemas.microsoft.com/office/powerpoint/2010/main" val="6640505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Armagh september 2010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70EA03D-1887-4373-BD0E-65C7F2330F0F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VVS    Chris Steyaert</a:t>
            </a:r>
          </a:p>
        </p:txBody>
      </p:sp>
    </p:spTree>
    <p:extLst>
      <p:ext uri="{BB962C8B-B14F-4D97-AF65-F5344CB8AC3E}">
        <p14:creationId xmlns:p14="http://schemas.microsoft.com/office/powerpoint/2010/main" val="7164288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Armagh september 2010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97CF657-67EC-4299-BBE6-18ED5AEEDBC0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VVS    Chris Steyaert</a:t>
            </a:r>
          </a:p>
        </p:txBody>
      </p:sp>
    </p:spTree>
    <p:extLst>
      <p:ext uri="{BB962C8B-B14F-4D97-AF65-F5344CB8AC3E}">
        <p14:creationId xmlns:p14="http://schemas.microsoft.com/office/powerpoint/2010/main" val="15445665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Armagh september 2010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F48EC16-9BA3-4FB1-A5BF-50A93EF524D3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VVS    Chris Steyaert</a:t>
            </a:r>
          </a:p>
        </p:txBody>
      </p:sp>
    </p:spTree>
    <p:extLst>
      <p:ext uri="{BB962C8B-B14F-4D97-AF65-F5344CB8AC3E}">
        <p14:creationId xmlns:p14="http://schemas.microsoft.com/office/powerpoint/2010/main" val="22728792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81000"/>
            <a:ext cx="77724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512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20574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5129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324600"/>
            <a:ext cx="2514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200">
                <a:latin typeface="+mn-lt"/>
              </a:defRPr>
            </a:lvl1pPr>
          </a:lstStyle>
          <a:p>
            <a:r>
              <a:rPr lang="en-US" altLang="en-US"/>
              <a:t>Armagh september 2010</a:t>
            </a:r>
          </a:p>
        </p:txBody>
      </p:sp>
      <p:sp>
        <p:nvSpPr>
          <p:cNvPr id="5131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01000" y="6324600"/>
            <a:ext cx="45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n-lt"/>
              </a:defRPr>
            </a:lvl1pPr>
          </a:lstStyle>
          <a:p>
            <a:fld id="{50317249-10AD-474B-BA08-214964BCE518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134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457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200">
                <a:latin typeface="+mn-lt"/>
              </a:defRPr>
            </a:lvl1pPr>
          </a:lstStyle>
          <a:p>
            <a:r>
              <a:rPr lang="en-US" altLang="en-US"/>
              <a:t>VVS    Chris Steyaert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iming>
    <p:tnLst>
      <p:par>
        <p:cTn id="1" dur="indefinite" restart="never" nodeType="tmRoot"/>
      </p:par>
    </p:tnLst>
  </p:timing>
  <p:hf hdr="0"/>
  <p:txStyles>
    <p:titleStyle>
      <a:lvl1pPr algn="l" rtl="0" fontAlgn="base">
        <a:spcBef>
          <a:spcPct val="0"/>
        </a:spcBef>
        <a:spcAft>
          <a:spcPct val="0"/>
        </a:spcAft>
        <a:defRPr sz="28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Tahoma" panose="020B060403050404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Tahoma" panose="020B060403050404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Tahoma" panose="020B060403050404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Tahoma" panose="020B060403050404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Tahoma" panose="020B060403050404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Tahoma" panose="020B060403050404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Tahoma" panose="020B060403050404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Tahoma" panose="020B060403050404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2"/>
        </a:buClr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–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7" Type="http://schemas.openxmlformats.org/officeDocument/2006/relationships/image" Target="../media/image18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7.e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6.emf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adsabs.harvard.edu/cgi-bin/author_form?author=Brower,+J&amp;fullauthor=Brower,%20Jeffrey&amp;charset=UTF-8&amp;db_key=AST" TargetMode="External"/><Relationship Id="rId2" Type="http://schemas.openxmlformats.org/officeDocument/2006/relationships/hyperlink" Target="http://adsabs.harvard.edu/cgi-bin/author_form?author=Steyaert,+C&amp;fullauthor=Steyaert,%20Christian&amp;charset=UTF-8&amp;db_key=AST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adsabs.harvard.edu/cgi-bin/author_form?author=Verbelen,+F&amp;fullauthor=Verbelen,%20Felix&amp;charset=UTF-8&amp;db_key=AST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143000"/>
            <a:ext cx="7772400" cy="762000"/>
          </a:xfrm>
        </p:spPr>
        <p:txBody>
          <a:bodyPr/>
          <a:lstStyle/>
          <a:p>
            <a:r>
              <a:rPr lang="en-US" altLang="en-US" dirty="0" smtClean="0"/>
              <a:t>Introduction Chris </a:t>
            </a:r>
            <a:r>
              <a:rPr lang="en-US" altLang="en-US" dirty="0" err="1" smtClean="0"/>
              <a:t>Steyaert</a:t>
            </a:r>
            <a:endParaRPr lang="fr-BE" altLang="en-US" dirty="0"/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90600" y="2209800"/>
            <a:ext cx="7162800" cy="3733800"/>
          </a:xfrm>
        </p:spPr>
        <p:txBody>
          <a:bodyPr/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fr-BE" altLang="en-US" sz="1800" dirty="0" err="1" smtClean="0"/>
              <a:t>started</a:t>
            </a:r>
            <a:r>
              <a:rPr lang="fr-BE" altLang="en-US" sz="1800" dirty="0" smtClean="0"/>
              <a:t> </a:t>
            </a:r>
            <a:r>
              <a:rPr lang="fr-BE" altLang="en-US" sz="1800" dirty="0" err="1" smtClean="0"/>
              <a:t>meteor</a:t>
            </a:r>
            <a:r>
              <a:rPr lang="fr-BE" altLang="en-US" sz="1800" dirty="0" smtClean="0"/>
              <a:t> </a:t>
            </a:r>
            <a:r>
              <a:rPr lang="fr-BE" altLang="en-US" sz="1800" dirty="0" err="1" smtClean="0"/>
              <a:t>related</a:t>
            </a:r>
            <a:r>
              <a:rPr lang="fr-BE" altLang="en-US" sz="1800" dirty="0" smtClean="0"/>
              <a:t> </a:t>
            </a:r>
            <a:r>
              <a:rPr lang="fr-BE" altLang="en-US" sz="1800" dirty="0" err="1" smtClean="0"/>
              <a:t>activities</a:t>
            </a:r>
            <a:r>
              <a:rPr lang="fr-BE" altLang="en-US" sz="1800" dirty="0" smtClean="0"/>
              <a:t> in the VVS 1973</a:t>
            </a:r>
            <a:endParaRPr lang="fr-BE" altLang="en-US" sz="1800" dirty="0"/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fr-BE" altLang="en-US" sz="1800" dirty="0" smtClean="0"/>
              <a:t>1978, 1980: </a:t>
            </a:r>
            <a:r>
              <a:rPr lang="fr-BE" altLang="en-US" sz="1800" dirty="0" err="1" smtClean="0"/>
              <a:t>photographic</a:t>
            </a:r>
            <a:r>
              <a:rPr lang="fr-BE" altLang="en-US" sz="1800" dirty="0" smtClean="0"/>
              <a:t> </a:t>
            </a:r>
            <a:r>
              <a:rPr lang="fr-BE" altLang="en-US" sz="1800" dirty="0" err="1" smtClean="0"/>
              <a:t>campaigns</a:t>
            </a:r>
            <a:r>
              <a:rPr lang="fr-BE" altLang="en-US" sz="1800" dirty="0" smtClean="0"/>
              <a:t> in </a:t>
            </a:r>
            <a:r>
              <a:rPr lang="fr-BE" altLang="en-US" sz="1800" dirty="0" err="1" smtClean="0"/>
              <a:t>Switzerland</a:t>
            </a:r>
            <a:endParaRPr lang="fr-BE" altLang="en-US" sz="1800" dirty="0" smtClean="0"/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fr-BE" altLang="en-US" sz="1800" dirty="0" smtClean="0"/>
              <a:t>radio </a:t>
            </a:r>
            <a:r>
              <a:rPr lang="fr-BE" altLang="en-US" sz="1800" dirty="0" err="1" smtClean="0"/>
              <a:t>work</a:t>
            </a:r>
            <a:r>
              <a:rPr lang="fr-BE" altLang="en-US" sz="1800" dirty="0" smtClean="0"/>
              <a:t> </a:t>
            </a:r>
            <a:r>
              <a:rPr lang="fr-BE" altLang="en-US" sz="1800" dirty="0" err="1" smtClean="0"/>
              <a:t>from</a:t>
            </a:r>
            <a:r>
              <a:rPr lang="fr-BE" altLang="en-US" sz="1800" dirty="0" smtClean="0"/>
              <a:t> </a:t>
            </a:r>
            <a:r>
              <a:rPr lang="fr-BE" altLang="en-US" sz="1800" dirty="0" err="1" smtClean="0"/>
              <a:t>mid</a:t>
            </a:r>
            <a:r>
              <a:rPr lang="fr-BE" altLang="en-US" sz="1800" dirty="0" smtClean="0"/>
              <a:t> 80’s  (‘East block’ FM)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fr-BE" altLang="en-US" sz="1800" dirty="0" err="1" smtClean="0"/>
              <a:t>Founding</a:t>
            </a:r>
            <a:r>
              <a:rPr lang="fr-BE" altLang="en-US" sz="1800" dirty="0" smtClean="0"/>
              <a:t> IMO </a:t>
            </a:r>
            <a:r>
              <a:rPr lang="fr-BE" altLang="en-US" sz="1800" dirty="0" err="1" smtClean="0"/>
              <a:t>member</a:t>
            </a:r>
            <a:endParaRPr lang="fr-BE" altLang="en-US" sz="1800" dirty="0" smtClean="0"/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fr-BE" altLang="en-US" sz="1800" dirty="0" smtClean="0"/>
              <a:t>RMOB </a:t>
            </a:r>
            <a:r>
              <a:rPr lang="fr-BE" altLang="en-US" sz="1800" dirty="0" err="1" smtClean="0"/>
              <a:t>text</a:t>
            </a:r>
            <a:r>
              <a:rPr lang="fr-BE" altLang="en-US" sz="1800" dirty="0" smtClean="0"/>
              <a:t>  1993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fr-BE" altLang="en-US" sz="1800" dirty="0" smtClean="0"/>
              <a:t>RMOB web site 2000 (Pierre Terrier)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fr-BE" altLang="en-US" sz="1800" dirty="0" smtClean="0"/>
              <a:t>VVS </a:t>
            </a:r>
            <a:r>
              <a:rPr lang="fr-BE" altLang="en-US" sz="1800" dirty="0" err="1" smtClean="0"/>
              <a:t>meteor</a:t>
            </a:r>
            <a:r>
              <a:rPr lang="fr-BE" altLang="en-US" sz="1800" dirty="0" smtClean="0"/>
              <a:t> </a:t>
            </a:r>
            <a:r>
              <a:rPr lang="fr-BE" altLang="en-US" sz="1800" dirty="0" err="1" smtClean="0"/>
              <a:t>beacon</a:t>
            </a:r>
            <a:r>
              <a:rPr lang="fr-BE" altLang="en-US" sz="1800" dirty="0" smtClean="0"/>
              <a:t> 2005 (</a:t>
            </a:r>
            <a:r>
              <a:rPr lang="fr-BE" altLang="en-US" sz="1800" dirty="0" err="1" smtClean="0"/>
              <a:t>inspired</a:t>
            </a:r>
            <a:r>
              <a:rPr lang="fr-BE" altLang="en-US" sz="1800" dirty="0" smtClean="0"/>
              <a:t> on the </a:t>
            </a:r>
            <a:r>
              <a:rPr lang="fr-BE" altLang="en-US" sz="1800" dirty="0" err="1" smtClean="0"/>
              <a:t>Japanese</a:t>
            </a:r>
            <a:r>
              <a:rPr lang="fr-BE" altLang="en-US" sz="1800" dirty="0" smtClean="0"/>
              <a:t> </a:t>
            </a:r>
            <a:r>
              <a:rPr lang="fr-BE" altLang="en-US" sz="1800" dirty="0" err="1" smtClean="0"/>
              <a:t>beacon</a:t>
            </a:r>
            <a:r>
              <a:rPr lang="fr-BE" altLang="en-US" sz="1800" dirty="0" smtClean="0"/>
              <a:t>)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fr-BE" altLang="en-US" sz="1800" dirty="0" err="1" smtClean="0"/>
              <a:t>Re-attending</a:t>
            </a:r>
            <a:r>
              <a:rPr lang="fr-BE" altLang="en-US" sz="1800" dirty="0" smtClean="0"/>
              <a:t> the </a:t>
            </a:r>
            <a:r>
              <a:rPr lang="fr-BE" altLang="en-US" sz="1800" dirty="0" err="1" smtClean="0"/>
              <a:t>IMC’s</a:t>
            </a:r>
            <a:r>
              <a:rPr lang="fr-BE" altLang="en-US" sz="1800" dirty="0" smtClean="0"/>
              <a:t> </a:t>
            </a:r>
            <a:r>
              <a:rPr lang="fr-BE" altLang="en-US" sz="1800" dirty="0" err="1" smtClean="0"/>
              <a:t>since</a:t>
            </a:r>
            <a:r>
              <a:rPr lang="fr-BE" altLang="en-US" sz="1800" dirty="0" smtClean="0"/>
              <a:t> 2010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fr-BE" altLang="en-US" sz="1800" dirty="0" smtClean="0"/>
              <a:t>IMO radio commission </a:t>
            </a:r>
            <a:r>
              <a:rPr lang="fr-BE" altLang="en-US" sz="1800" dirty="0" err="1" smtClean="0"/>
              <a:t>director</a:t>
            </a:r>
            <a:r>
              <a:rPr lang="fr-BE" altLang="en-US" sz="1800" dirty="0" smtClean="0"/>
              <a:t> 2021, </a:t>
            </a:r>
            <a:r>
              <a:rPr lang="fr-BE" altLang="en-US" sz="1800" dirty="0" err="1" smtClean="0"/>
              <a:t>following</a:t>
            </a:r>
            <a:r>
              <a:rPr lang="fr-BE" altLang="en-US" sz="1800" dirty="0" smtClean="0"/>
              <a:t> up J-L. </a:t>
            </a:r>
            <a:r>
              <a:rPr lang="fr-BE" altLang="en-US" sz="1800" dirty="0" err="1" smtClean="0"/>
              <a:t>Rault</a:t>
            </a:r>
            <a:endParaRPr lang="fr-BE" altLang="en-US" sz="1800" dirty="0" smtClean="0"/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fr-BE" alt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Armagh september 2010</a:t>
            </a:r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45C0241-41CE-496B-9DBA-A02A54642BFE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altLang="en-US"/>
              <a:t>VVS    Chris Steyaert</a:t>
            </a:r>
          </a:p>
        </p:txBody>
      </p:sp>
      <p:sp>
        <p:nvSpPr>
          <p:cNvPr id="182277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BE" altLang="en-US"/>
              <a:t>Geminids 2005-2009</a:t>
            </a:r>
            <a:endParaRPr lang="en-US" altLang="en-US"/>
          </a:p>
        </p:txBody>
      </p:sp>
      <p:graphicFrame>
        <p:nvGraphicFramePr>
          <p:cNvPr id="182276" name="Object 4"/>
          <p:cNvGraphicFramePr>
            <a:graphicFrameLocks noChangeAspect="1"/>
          </p:cNvGraphicFramePr>
          <p:nvPr>
            <p:ph idx="1"/>
          </p:nvPr>
        </p:nvGraphicFramePr>
        <p:xfrm>
          <a:off x="2133600" y="1295400"/>
          <a:ext cx="4800600" cy="2524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2292" name="Chart" r:id="rId3" imgW="4800600" imgH="2524049" progId="Excel.Chart.8">
                  <p:embed/>
                </p:oleObj>
              </mc:Choice>
              <mc:Fallback>
                <p:oleObj name="Chart" r:id="rId3" imgW="4800600" imgH="2524049" progId="Excel.Char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1295400"/>
                        <a:ext cx="4800600" cy="2524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 cap="flat" cmpd="sng">
                            <a:solidFill>
                              <a:schemeClr val="tx1"/>
                            </a:solidFill>
                            <a:prstDash val="solid"/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2282" name="Object 10"/>
          <p:cNvGraphicFramePr>
            <a:graphicFrameLocks noChangeAspect="1"/>
          </p:cNvGraphicFramePr>
          <p:nvPr/>
        </p:nvGraphicFramePr>
        <p:xfrm>
          <a:off x="2133600" y="3733800"/>
          <a:ext cx="4810125" cy="2533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2293" name="Chart" r:id="rId5" imgW="4810049" imgH="2533802" progId="Excel.Chart.8">
                  <p:embed/>
                </p:oleObj>
              </mc:Choice>
              <mc:Fallback>
                <p:oleObj name="Chart" r:id="rId5" imgW="4810049" imgH="2533802" progId="Excel.Chart.8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3733800"/>
                        <a:ext cx="4810125" cy="2533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82283" name="Picture 11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4572000"/>
            <a:ext cx="6153150" cy="1304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18228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143000"/>
            <a:ext cx="7772400" cy="762000"/>
          </a:xfrm>
        </p:spPr>
        <p:txBody>
          <a:bodyPr/>
          <a:lstStyle/>
          <a:p>
            <a:r>
              <a:rPr lang="en-US" altLang="en-US" sz="2400" dirty="0" smtClean="0"/>
              <a:t>Enhancements and variants of the method</a:t>
            </a:r>
            <a:endParaRPr lang="fr-BE" altLang="en-US" sz="2400" dirty="0"/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90600" y="2286000"/>
            <a:ext cx="7162800" cy="3733800"/>
          </a:xfrm>
        </p:spPr>
        <p:txBody>
          <a:bodyPr/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GB" sz="2200" dirty="0"/>
              <a:t>Sensitivity </a:t>
            </a:r>
            <a:r>
              <a:rPr lang="en-GB" sz="2200" dirty="0" smtClean="0"/>
              <a:t>analysis</a:t>
            </a:r>
          </a:p>
          <a:p>
            <a:pPr marL="1028700" lvl="1"/>
            <a:r>
              <a:rPr lang="en-GB" sz="1800" dirty="0" smtClean="0"/>
              <a:t>Poisson  Monte </a:t>
            </a:r>
            <a:r>
              <a:rPr lang="en-GB" sz="1600" dirty="0" smtClean="0"/>
              <a:t>Carlo  simplex</a:t>
            </a:r>
          </a:p>
          <a:p>
            <a:pPr lvl="1" indent="0">
              <a:buNone/>
            </a:pPr>
            <a:r>
              <a:rPr lang="en-GB" sz="1600" dirty="0" smtClean="0"/>
              <a:t>	  (Verbelen_Gem2012, FLXHRG12, POISSRND, OFS1S 2012</a:t>
            </a:r>
          </a:p>
          <a:p>
            <a:pPr lvl="1" indent="0">
              <a:buNone/>
            </a:pPr>
            <a:r>
              <a:rPr lang="en-GB" sz="1600" dirty="0" smtClean="0"/>
              <a:t>	</a:t>
            </a:r>
          </a:p>
          <a:p>
            <a:pPr marL="1028700" lvl="1"/>
            <a:r>
              <a:rPr lang="en-GB" sz="1600" dirty="0" smtClean="0"/>
              <a:t> note about other measures besides counts</a:t>
            </a:r>
          </a:p>
          <a:p>
            <a:pPr marL="1028700" lvl="1"/>
            <a:endParaRPr lang="en-GB" sz="1600" dirty="0"/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GB" sz="2200" dirty="0" smtClean="0"/>
              <a:t>Enhancements</a:t>
            </a:r>
          </a:p>
          <a:p>
            <a:pPr marL="1085850" lvl="1" indent="-342900"/>
            <a:r>
              <a:rPr lang="en-GB" sz="1600" dirty="0" smtClean="0"/>
              <a:t>Integral i/o point value (OFS1S </a:t>
            </a:r>
            <a:r>
              <a:rPr lang="en-GB" sz="1600" dirty="0" err="1" smtClean="0"/>
              <a:t>exp</a:t>
            </a:r>
            <a:r>
              <a:rPr lang="en-GB" sz="1600" dirty="0" smtClean="0"/>
              <a:t> </a:t>
            </a:r>
            <a:r>
              <a:rPr lang="en-GB" sz="1600" dirty="0" err="1" smtClean="0"/>
              <a:t>intgr</a:t>
            </a:r>
            <a:r>
              <a:rPr lang="en-GB" sz="1600" dirty="0" smtClean="0"/>
              <a:t>)</a:t>
            </a:r>
          </a:p>
          <a:p>
            <a:pPr marL="1085850" lvl="1" indent="-342900"/>
            <a:r>
              <a:rPr lang="en-GB" sz="1600" dirty="0"/>
              <a:t>Model </a:t>
            </a:r>
            <a:r>
              <a:rPr lang="en-GB" sz="1600" dirty="0" err="1"/>
              <a:t>sporadics</a:t>
            </a:r>
            <a:r>
              <a:rPr lang="en-GB" sz="1600" dirty="0"/>
              <a:t> i/o hourly </a:t>
            </a:r>
            <a:r>
              <a:rPr lang="en-GB" sz="1600" dirty="0" smtClean="0"/>
              <a:t>values</a:t>
            </a:r>
          </a:p>
          <a:p>
            <a:pPr marL="1085850" lvl="1" indent="-342900"/>
            <a:r>
              <a:rPr lang="en-GB" sz="1600" dirty="0" smtClean="0"/>
              <a:t>Other model Lorentz see </a:t>
            </a:r>
            <a:r>
              <a:rPr lang="en-GB" sz="1600" dirty="0" err="1" smtClean="0"/>
              <a:t>Jenniskens</a:t>
            </a:r>
            <a:r>
              <a:rPr lang="en-GB" sz="1600" dirty="0" smtClean="0"/>
              <a:t> p. 236</a:t>
            </a:r>
            <a:endParaRPr lang="en-GB" sz="1600" dirty="0"/>
          </a:p>
          <a:p>
            <a:r>
              <a:rPr lang="en-GB" dirty="0"/>
              <a:t> </a:t>
            </a:r>
          </a:p>
          <a:p>
            <a:pPr marL="1085850" lvl="1" indent="-342900"/>
            <a:endParaRPr lang="en-GB" sz="1600" dirty="0" smtClean="0"/>
          </a:p>
          <a:p>
            <a:pPr marL="1085850" lvl="1" indent="-342900"/>
            <a:endParaRPr lang="en-GB" sz="2000" dirty="0" smtClean="0"/>
          </a:p>
          <a:p>
            <a:pPr algn="l"/>
            <a:endParaRPr lang="fr-BE" altLang="en-US" sz="1800" dirty="0"/>
          </a:p>
        </p:txBody>
      </p:sp>
    </p:spTree>
    <p:extLst>
      <p:ext uri="{BB962C8B-B14F-4D97-AF65-F5344CB8AC3E}">
        <p14:creationId xmlns:p14="http://schemas.microsoft.com/office/powerpoint/2010/main" val="5834556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/>
              <a:t>Combined determination of stream activity and Observability Function </a:t>
            </a:r>
            <a:endParaRPr lang="fr-BE" altLang="en-US"/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BE" altLang="en-US"/>
              <a:t>Chris Steyaert</a:t>
            </a:r>
          </a:p>
          <a:p>
            <a:r>
              <a:rPr lang="fr-BE" altLang="en-US" sz="1800"/>
              <a:t>steyaert@vvs.be</a:t>
            </a:r>
          </a:p>
        </p:txBody>
      </p:sp>
    </p:spTree>
    <p:extLst>
      <p:ext uri="{BB962C8B-B14F-4D97-AF65-F5344CB8AC3E}">
        <p14:creationId xmlns:p14="http://schemas.microsoft.com/office/powerpoint/2010/main" val="457998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Armagh september 2010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95EA1C1-AAC1-4901-AC99-4450F9C22CA6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altLang="en-US"/>
              <a:t>VVS    Chris Steyaert</a:t>
            </a:r>
          </a:p>
        </p:txBody>
      </p:sp>
      <p:sp>
        <p:nvSpPr>
          <p:cNvPr id="173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BE" altLang="en-US"/>
              <a:t>Reference</a:t>
            </a:r>
            <a:endParaRPr lang="en-US" altLang="en-US"/>
          </a:p>
        </p:txBody>
      </p:sp>
      <p:sp>
        <p:nvSpPr>
          <p:cNvPr id="173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US" altLang="en-US" sz="2200" b="1"/>
              <a:t>A numerical </a:t>
            </a:r>
            <a:r>
              <a:rPr lang="en-US" altLang="en-US" sz="2200"/>
              <a:t>method</a:t>
            </a:r>
            <a:r>
              <a:rPr lang="en-US" altLang="en-US" sz="2200" b="1"/>
              <a:t> to aid in the combined determination of stream activity and Observability Function</a:t>
            </a:r>
          </a:p>
          <a:p>
            <a:pPr>
              <a:buFontTx/>
              <a:buNone/>
            </a:pPr>
            <a:r>
              <a:rPr lang="en-US" altLang="en-US"/>
              <a:t>	</a:t>
            </a:r>
            <a:r>
              <a:rPr lang="en-US" altLang="en-US" sz="2000">
                <a:hlinkClick r:id="rId2"/>
              </a:rPr>
              <a:t>Steyaert, Christian</a:t>
            </a:r>
            <a:r>
              <a:rPr lang="en-US" altLang="en-US" sz="2000"/>
              <a:t>; </a:t>
            </a:r>
            <a:r>
              <a:rPr lang="en-US" altLang="en-US" sz="2000">
                <a:hlinkClick r:id="rId3"/>
              </a:rPr>
              <a:t>Brower, Jeffrey</a:t>
            </a:r>
            <a:r>
              <a:rPr lang="en-US" altLang="en-US" sz="2000"/>
              <a:t>; </a:t>
            </a:r>
            <a:r>
              <a:rPr lang="en-US" altLang="en-US" sz="2000">
                <a:hlinkClick r:id="rId4"/>
              </a:rPr>
              <a:t>Verbelen, Felix</a:t>
            </a:r>
            <a:endParaRPr lang="en-US" altLang="en-US" sz="2000"/>
          </a:p>
          <a:p>
            <a:pPr>
              <a:buFontTx/>
              <a:buNone/>
            </a:pPr>
            <a:r>
              <a:rPr lang="en-US" altLang="en-US"/>
              <a:t>	</a:t>
            </a:r>
            <a:r>
              <a:rPr lang="en-US" altLang="en-US" sz="2200"/>
              <a:t>WGN, Journal of the International Meteor Organization, vol. 34, no. 3, p. 87-93</a:t>
            </a:r>
          </a:p>
        </p:txBody>
      </p:sp>
      <p:sp>
        <p:nvSpPr>
          <p:cNvPr id="173060" name="Text Box 4"/>
          <p:cNvSpPr txBox="1">
            <a:spLocks noChangeAspect="1" noChangeArrowheads="1"/>
          </p:cNvSpPr>
          <p:nvPr/>
        </p:nvSpPr>
        <p:spPr bwMode="auto">
          <a:xfrm>
            <a:off x="1066800" y="4343400"/>
            <a:ext cx="7323138" cy="1905000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b="1"/>
              <a:t>Метод Стиерта</a:t>
            </a:r>
          </a:p>
          <a:p>
            <a:r>
              <a:rPr lang="en-US" altLang="en-US" sz="1600"/>
              <a:t>Предложенный метод анализа данных любительских радионаблюдений</a:t>
            </a:r>
          </a:p>
          <a:p>
            <a:r>
              <a:rPr lang="en-US" altLang="en-US" sz="1600"/>
              <a:t>метеорных потоков был предложен Кристианом Стиертом (Christian Steyaert)</a:t>
            </a:r>
          </a:p>
          <a:p>
            <a:r>
              <a:rPr lang="en-US" altLang="en-US" sz="1600"/>
              <a:t>в 2005 году на Международной метеорной конференции в Оостмале</a:t>
            </a:r>
          </a:p>
          <a:p>
            <a:r>
              <a:rPr lang="en-US" altLang="en-US" sz="1600"/>
              <a:t>(Oostmall), Бельгия, и детально описан в статье [*Christian Steyaert, Jeffrey Brower, and Felix Verbelen, WGN, the Journal of the IMO 34:3 (2006)*]. Рассмотрим суть этого метода.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3059" grpId="0" build="p"/>
      <p:bldP spid="17306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Armagh september 2010</a:t>
            </a:r>
          </a:p>
        </p:txBody>
      </p:sp>
      <p:sp>
        <p:nvSpPr>
          <p:cNvPr id="1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A2F580E-434F-4580-8051-2A368E53FF54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1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altLang="en-US"/>
              <a:t>VVS    Chris Steyaert</a:t>
            </a:r>
          </a:p>
        </p:txBody>
      </p:sp>
      <p:sp>
        <p:nvSpPr>
          <p:cNvPr id="176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BE" altLang="en-US"/>
              <a:t>Some maths</a:t>
            </a:r>
            <a:endParaRPr lang="en-US" altLang="en-US"/>
          </a:p>
        </p:txBody>
      </p:sp>
      <p:sp>
        <p:nvSpPr>
          <p:cNvPr id="176132" name="Rectangle 4"/>
          <p:cNvSpPr>
            <a:spLocks noChangeArrowheads="1"/>
          </p:cNvSpPr>
          <p:nvPr/>
        </p:nvSpPr>
        <p:spPr bwMode="auto">
          <a:xfrm>
            <a:off x="0" y="31670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GB"/>
          </a:p>
        </p:txBody>
      </p:sp>
      <p:sp>
        <p:nvSpPr>
          <p:cNvPr id="176138" name="Text Box 10"/>
          <p:cNvSpPr txBox="1">
            <a:spLocks noChangeArrowheads="1"/>
          </p:cNvSpPr>
          <p:nvPr/>
        </p:nvSpPr>
        <p:spPr bwMode="auto">
          <a:xfrm>
            <a:off x="457200" y="4724400"/>
            <a:ext cx="8229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pic>
        <p:nvPicPr>
          <p:cNvPr id="176141" name="Picture 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752600"/>
            <a:ext cx="2028825" cy="238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6142" name="Picture 1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1676400"/>
            <a:ext cx="75247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6143" name="Picture 1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2438400"/>
            <a:ext cx="1638300" cy="390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6148" name="Picture 2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2438400"/>
            <a:ext cx="1638300" cy="390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76149" name="Text Box 21"/>
          <p:cNvSpPr txBox="1">
            <a:spLocks noChangeArrowheads="1"/>
          </p:cNvSpPr>
          <p:nvPr/>
        </p:nvSpPr>
        <p:spPr bwMode="auto">
          <a:xfrm>
            <a:off x="2193925" y="4308475"/>
            <a:ext cx="44354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76150" name="Text Box 22"/>
          <p:cNvSpPr txBox="1">
            <a:spLocks noChangeArrowheads="1"/>
          </p:cNvSpPr>
          <p:nvPr/>
        </p:nvSpPr>
        <p:spPr bwMode="auto">
          <a:xfrm>
            <a:off x="1889125" y="4613275"/>
            <a:ext cx="39020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76151" name="Text Box 23"/>
          <p:cNvSpPr txBox="1">
            <a:spLocks noChangeArrowheads="1"/>
          </p:cNvSpPr>
          <p:nvPr/>
        </p:nvSpPr>
        <p:spPr bwMode="auto">
          <a:xfrm>
            <a:off x="2117725" y="4232275"/>
            <a:ext cx="24542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76152" name="Text Box 24"/>
          <p:cNvSpPr txBox="1">
            <a:spLocks noChangeArrowheads="1"/>
          </p:cNvSpPr>
          <p:nvPr/>
        </p:nvSpPr>
        <p:spPr bwMode="auto">
          <a:xfrm>
            <a:off x="990600" y="3505200"/>
            <a:ext cx="4511675" cy="2225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nl-BE" altLang="en-US" sz="2000"/>
              <a:t>O 	observed ‘activity’</a:t>
            </a:r>
          </a:p>
          <a:p>
            <a:r>
              <a:rPr lang="nl-BE" altLang="en-US" sz="2000"/>
              <a:t>S 	sporadic background</a:t>
            </a:r>
          </a:p>
          <a:p>
            <a:r>
              <a:rPr lang="nl-BE" altLang="en-US" sz="2000"/>
              <a:t>Z	stream profile</a:t>
            </a:r>
          </a:p>
          <a:p>
            <a:r>
              <a:rPr lang="nl-BE" altLang="en-US" sz="2000"/>
              <a:t>OF	Observability Function</a:t>
            </a:r>
          </a:p>
          <a:p>
            <a:r>
              <a:rPr lang="nl-BE" altLang="en-US" sz="2000"/>
              <a:t>t</a:t>
            </a:r>
            <a:r>
              <a:rPr lang="nl-BE" altLang="en-US" sz="2000" baseline="-25000"/>
              <a:t>M	</a:t>
            </a:r>
            <a:r>
              <a:rPr lang="nl-BE" altLang="en-US" sz="2000"/>
              <a:t>instance of maximum</a:t>
            </a:r>
          </a:p>
          <a:p>
            <a:r>
              <a:rPr lang="nl-BE" altLang="en-US" sz="2000"/>
              <a:t>a 	rise time constant</a:t>
            </a:r>
          </a:p>
          <a:p>
            <a:r>
              <a:rPr lang="nl-BE" altLang="en-US" sz="2000"/>
              <a:t>b	decay </a:t>
            </a:r>
            <a:endParaRPr lang="en-US" altLang="en-US" sz="2000" baseline="-25000"/>
          </a:p>
        </p:txBody>
      </p:sp>
      <p:pic>
        <p:nvPicPr>
          <p:cNvPr id="176153" name="Picture 2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3429000"/>
            <a:ext cx="4267200" cy="2271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613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Armagh september 2010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52A7B3E-024E-42B0-8763-298E9FB0D843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altLang="en-US"/>
              <a:t>VVS    Chris Steyaert</a:t>
            </a:r>
          </a:p>
        </p:txBody>
      </p:sp>
      <p:sp>
        <p:nvSpPr>
          <p:cNvPr id="167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BE" altLang="en-US"/>
              <a:t>Geminids 2005</a:t>
            </a:r>
            <a:endParaRPr lang="en-US" altLang="en-US"/>
          </a:p>
        </p:txBody>
      </p:sp>
      <p:pic>
        <p:nvPicPr>
          <p:cNvPr id="167940" name="Picture 4" descr="VB_Stream"/>
          <p:cNvPicPr>
            <a:picLocks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14400" y="2057400"/>
            <a:ext cx="4462463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67941" name="Text Box 5"/>
          <p:cNvSpPr txBox="1">
            <a:spLocks noChangeArrowheads="1"/>
          </p:cNvSpPr>
          <p:nvPr/>
        </p:nvSpPr>
        <p:spPr bwMode="auto">
          <a:xfrm>
            <a:off x="7299325" y="3186113"/>
            <a:ext cx="974725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b="1">
                <a:solidFill>
                  <a:srgbClr val="FF0000"/>
                </a:solidFill>
              </a:rPr>
              <a:t>Brower</a:t>
            </a:r>
            <a:endParaRPr lang="en-US" altLang="en-US" sz="1600" b="1"/>
          </a:p>
          <a:p>
            <a:r>
              <a:rPr lang="en-US" altLang="en-US" sz="1600" b="1">
                <a:solidFill>
                  <a:srgbClr val="0033CC"/>
                </a:solidFill>
              </a:rPr>
              <a:t>Verbelen</a:t>
            </a:r>
            <a:endParaRPr lang="en-US" altLang="en-US" sz="1600" b="1"/>
          </a:p>
          <a:p>
            <a:endParaRPr lang="en-US" altLang="en-US" sz="16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Armagh september 2010</a:t>
            </a:r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A065D41-6B4F-4285-BCCE-936AD96FEBD7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altLang="en-US"/>
              <a:t>VVS    Chris Steyaert</a:t>
            </a:r>
          </a:p>
        </p:txBody>
      </p:sp>
      <p:sp>
        <p:nvSpPr>
          <p:cNvPr id="168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BE" altLang="en-US"/>
              <a:t>Geminids 2005</a:t>
            </a:r>
            <a:endParaRPr lang="en-US" altLang="en-US"/>
          </a:p>
        </p:txBody>
      </p:sp>
      <p:sp>
        <p:nvSpPr>
          <p:cNvPr id="168965" name="Text Box 5"/>
          <p:cNvSpPr txBox="1">
            <a:spLocks noChangeArrowheads="1"/>
          </p:cNvSpPr>
          <p:nvPr/>
        </p:nvSpPr>
        <p:spPr bwMode="auto">
          <a:xfrm>
            <a:off x="7223125" y="301307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68967" name="Text Box 7"/>
          <p:cNvSpPr txBox="1">
            <a:spLocks noChangeArrowheads="1"/>
          </p:cNvSpPr>
          <p:nvPr/>
        </p:nvSpPr>
        <p:spPr bwMode="auto">
          <a:xfrm>
            <a:off x="6764338" y="3352800"/>
            <a:ext cx="2379662" cy="1095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b="1">
                <a:solidFill>
                  <a:srgbClr val="0033CC"/>
                </a:solidFill>
              </a:rPr>
              <a:t>Observed </a:t>
            </a:r>
            <a:r>
              <a:rPr lang="en-US" altLang="en-US" sz="1400" b="1">
                <a:solidFill>
                  <a:schemeClr val="bg1"/>
                </a:solidFill>
              </a:rPr>
              <a:t>=</a:t>
            </a:r>
          </a:p>
          <a:p>
            <a:r>
              <a:rPr lang="en-US" altLang="en-US" sz="1400" b="1">
                <a:solidFill>
                  <a:srgbClr val="33CC33"/>
                </a:solidFill>
              </a:rPr>
              <a:t>Sporadic + Stream * ObsF</a:t>
            </a:r>
          </a:p>
          <a:p>
            <a:endParaRPr lang="en-US" altLang="en-US" sz="1400"/>
          </a:p>
          <a:p>
            <a:endParaRPr lang="en-US" altLang="en-US"/>
          </a:p>
        </p:txBody>
      </p:sp>
      <p:pic>
        <p:nvPicPr>
          <p:cNvPr id="168970" name="Picture 10" descr="Verbelen_Gem200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600200"/>
            <a:ext cx="6248400" cy="41417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Armagh september 2010</a:t>
            </a:r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BCD32E8-4A2A-473E-A4C1-8F76BF607847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altLang="en-US"/>
              <a:t>VVS    Chris Steyaert</a:t>
            </a:r>
          </a:p>
        </p:txBody>
      </p:sp>
      <p:sp>
        <p:nvSpPr>
          <p:cNvPr id="177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BE" altLang="en-US"/>
              <a:t>Geminids 2005</a:t>
            </a:r>
            <a:endParaRPr lang="en-US" altLang="en-US"/>
          </a:p>
        </p:txBody>
      </p:sp>
      <p:sp>
        <p:nvSpPr>
          <p:cNvPr id="177155" name="Text Box 3"/>
          <p:cNvSpPr txBox="1">
            <a:spLocks noChangeArrowheads="1"/>
          </p:cNvSpPr>
          <p:nvPr/>
        </p:nvSpPr>
        <p:spPr bwMode="auto">
          <a:xfrm>
            <a:off x="7223125" y="301307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77156" name="Text Box 4"/>
          <p:cNvSpPr txBox="1">
            <a:spLocks noChangeArrowheads="1"/>
          </p:cNvSpPr>
          <p:nvPr/>
        </p:nvSpPr>
        <p:spPr bwMode="auto">
          <a:xfrm>
            <a:off x="7373938" y="3352800"/>
            <a:ext cx="1084262" cy="882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b="1">
                <a:solidFill>
                  <a:srgbClr val="0033CC"/>
                </a:solidFill>
              </a:rPr>
              <a:t>Obs F</a:t>
            </a:r>
            <a:endParaRPr lang="en-US" altLang="en-US" sz="1400" b="1">
              <a:solidFill>
                <a:schemeClr val="bg1"/>
              </a:solidFill>
            </a:endParaRPr>
          </a:p>
          <a:p>
            <a:r>
              <a:rPr lang="en-US" altLang="en-US" sz="1400" b="1">
                <a:solidFill>
                  <a:srgbClr val="33CC33"/>
                </a:solidFill>
              </a:rPr>
              <a:t>Sporadic</a:t>
            </a:r>
            <a:endParaRPr lang="en-US" altLang="en-US" sz="1400"/>
          </a:p>
          <a:p>
            <a:endParaRPr lang="en-US" altLang="en-US"/>
          </a:p>
        </p:txBody>
      </p:sp>
      <p:pic>
        <p:nvPicPr>
          <p:cNvPr id="177159" name="Picture 7" descr="Verbelen_Gem2005_Ob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676400"/>
            <a:ext cx="5772150" cy="4229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7160" name="Picture 8" descr="Verbelen_Gem2005_Z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676400"/>
            <a:ext cx="6076950" cy="4219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7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715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Armagh september 2010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8591278-7DE6-4292-BE19-10AFE148FB20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altLang="en-US"/>
              <a:t>VVS    Chris Steyaert</a:t>
            </a:r>
          </a:p>
        </p:txBody>
      </p:sp>
      <p:sp>
        <p:nvSpPr>
          <p:cNvPr id="178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BE" altLang="en-US"/>
              <a:t>Geminids predictions</a:t>
            </a:r>
            <a:endParaRPr lang="en-US" altLang="en-US"/>
          </a:p>
        </p:txBody>
      </p:sp>
      <p:sp>
        <p:nvSpPr>
          <p:cNvPr id="178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  <p:pic>
        <p:nvPicPr>
          <p:cNvPr id="178180" name="Picture 4" descr="VerbGemPre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676400"/>
            <a:ext cx="7458075" cy="4171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Armagh september 2010</a:t>
            </a:r>
          </a:p>
        </p:txBody>
      </p:sp>
      <p:sp>
        <p:nvSpPr>
          <p:cNvPr id="11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4B8913E-B307-45D5-B098-0E9CCB2D4A89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altLang="en-US"/>
              <a:t>VVS    Chris Steyaert</a:t>
            </a:r>
          </a:p>
        </p:txBody>
      </p:sp>
      <p:sp>
        <p:nvSpPr>
          <p:cNvPr id="179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BE" altLang="en-US"/>
              <a:t>Geminids 2005-2009</a:t>
            </a:r>
            <a:endParaRPr lang="en-US" altLang="en-US"/>
          </a:p>
        </p:txBody>
      </p:sp>
      <p:sp>
        <p:nvSpPr>
          <p:cNvPr id="179203" name="Text Box 3"/>
          <p:cNvSpPr txBox="1">
            <a:spLocks noChangeArrowheads="1"/>
          </p:cNvSpPr>
          <p:nvPr/>
        </p:nvSpPr>
        <p:spPr bwMode="auto">
          <a:xfrm>
            <a:off x="7223125" y="301307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79204" name="Text Box 4"/>
          <p:cNvSpPr txBox="1">
            <a:spLocks noChangeArrowheads="1"/>
          </p:cNvSpPr>
          <p:nvPr/>
        </p:nvSpPr>
        <p:spPr bwMode="auto">
          <a:xfrm>
            <a:off x="6764338" y="3352800"/>
            <a:ext cx="2379662" cy="1095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b="1">
                <a:solidFill>
                  <a:srgbClr val="0033CC"/>
                </a:solidFill>
              </a:rPr>
              <a:t>Observed </a:t>
            </a:r>
            <a:r>
              <a:rPr lang="en-US" altLang="en-US" sz="1400" b="1">
                <a:solidFill>
                  <a:schemeClr val="bg1"/>
                </a:solidFill>
              </a:rPr>
              <a:t>=</a:t>
            </a:r>
          </a:p>
          <a:p>
            <a:r>
              <a:rPr lang="en-US" altLang="en-US" sz="1400" b="1">
                <a:solidFill>
                  <a:srgbClr val="33CC33"/>
                </a:solidFill>
              </a:rPr>
              <a:t>Sporadic + Stream * ObsF</a:t>
            </a:r>
          </a:p>
          <a:p>
            <a:endParaRPr lang="en-US" altLang="en-US" sz="1400"/>
          </a:p>
          <a:p>
            <a:endParaRPr lang="en-US" altLang="en-US"/>
          </a:p>
        </p:txBody>
      </p:sp>
      <p:pic>
        <p:nvPicPr>
          <p:cNvPr id="179205" name="Picture 5" descr="Verbelen_Gem200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600200"/>
            <a:ext cx="6248400" cy="41417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9206" name="Picture 6" descr="Verbelen_Gem200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613" y="1600200"/>
            <a:ext cx="6572250" cy="4552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9207" name="Picture 7" descr="Verbelen_Gem200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613" y="1600200"/>
            <a:ext cx="6781800" cy="449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9212" name="Picture 12" descr="Verbelen_Gem200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613" y="1600200"/>
            <a:ext cx="6781800" cy="449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9213" name="Picture 13" descr="Verbelen_Gem2009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613" y="1600200"/>
            <a:ext cx="6781800" cy="449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Fireball">
  <a:themeElements>
    <a:clrScheme name="Fireball 1">
      <a:dk1>
        <a:srgbClr val="5F5F5F"/>
      </a:dk1>
      <a:lt1>
        <a:srgbClr val="FFFFCC"/>
      </a:lt1>
      <a:dk2>
        <a:srgbClr val="000000"/>
      </a:dk2>
      <a:lt2>
        <a:srgbClr val="FFCC66"/>
      </a:lt2>
      <a:accent1>
        <a:srgbClr val="FF9933"/>
      </a:accent1>
      <a:accent2>
        <a:srgbClr val="CC0066"/>
      </a:accent2>
      <a:accent3>
        <a:srgbClr val="AAAAAA"/>
      </a:accent3>
      <a:accent4>
        <a:srgbClr val="DADAAE"/>
      </a:accent4>
      <a:accent5>
        <a:srgbClr val="FFCAAD"/>
      </a:accent5>
      <a:accent6>
        <a:srgbClr val="B9005C"/>
      </a:accent6>
      <a:hlink>
        <a:srgbClr val="CC00CC"/>
      </a:hlink>
      <a:folHlink>
        <a:srgbClr val="990099"/>
      </a:folHlink>
    </a:clrScheme>
    <a:fontScheme name="Fireball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Fireball 1">
        <a:dk1>
          <a:srgbClr val="5F5F5F"/>
        </a:dk1>
        <a:lt1>
          <a:srgbClr val="FFFFCC"/>
        </a:lt1>
        <a:dk2>
          <a:srgbClr val="000000"/>
        </a:dk2>
        <a:lt2>
          <a:srgbClr val="FFCC66"/>
        </a:lt2>
        <a:accent1>
          <a:srgbClr val="FF9933"/>
        </a:accent1>
        <a:accent2>
          <a:srgbClr val="CC0066"/>
        </a:accent2>
        <a:accent3>
          <a:srgbClr val="AAAAAA"/>
        </a:accent3>
        <a:accent4>
          <a:srgbClr val="DADAAE"/>
        </a:accent4>
        <a:accent5>
          <a:srgbClr val="FFCAAD"/>
        </a:accent5>
        <a:accent6>
          <a:srgbClr val="B9005C"/>
        </a:accent6>
        <a:hlink>
          <a:srgbClr val="CC00CC"/>
        </a:hlink>
        <a:folHlink>
          <a:srgbClr val="9900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ball 2">
        <a:dk1>
          <a:srgbClr val="000000"/>
        </a:dk1>
        <a:lt1>
          <a:srgbClr val="FFFFFF"/>
        </a:lt1>
        <a:dk2>
          <a:srgbClr val="FF9900"/>
        </a:dk2>
        <a:lt2>
          <a:srgbClr val="5F5F5F"/>
        </a:lt2>
        <a:accent1>
          <a:srgbClr val="FF9933"/>
        </a:accent1>
        <a:accent2>
          <a:srgbClr val="CC0066"/>
        </a:accent2>
        <a:accent3>
          <a:srgbClr val="FFFFFF"/>
        </a:accent3>
        <a:accent4>
          <a:srgbClr val="000000"/>
        </a:accent4>
        <a:accent5>
          <a:srgbClr val="FFCAAD"/>
        </a:accent5>
        <a:accent6>
          <a:srgbClr val="B9005C"/>
        </a:accent6>
        <a:hlink>
          <a:srgbClr val="CC00CC"/>
        </a:hlink>
        <a:folHlink>
          <a:srgbClr val="9900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reball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Designs\Fireball.pot</Template>
  <TotalTime>2413</TotalTime>
  <Words>264</Words>
  <Application>Microsoft Office PowerPoint</Application>
  <PresentationFormat>On-screen Show (4:3)</PresentationFormat>
  <Paragraphs>81</Paragraphs>
  <Slides>11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Times New Roman</vt:lpstr>
      <vt:lpstr>Tahoma</vt:lpstr>
      <vt:lpstr>Fireball</vt:lpstr>
      <vt:lpstr>Microsoft Office Excel Chart</vt:lpstr>
      <vt:lpstr>Introduction Chris Steyaert</vt:lpstr>
      <vt:lpstr>Combined determination of stream activity and Observability Function </vt:lpstr>
      <vt:lpstr>Reference</vt:lpstr>
      <vt:lpstr>Some maths</vt:lpstr>
      <vt:lpstr>Geminids 2005</vt:lpstr>
      <vt:lpstr>Geminids 2005</vt:lpstr>
      <vt:lpstr>Geminids 2005</vt:lpstr>
      <vt:lpstr>Geminids predictions</vt:lpstr>
      <vt:lpstr>Geminids 2005-2009</vt:lpstr>
      <vt:lpstr>Geminids 2005-2009</vt:lpstr>
      <vt:lpstr>Enhancements and variants of the method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Combined determination of stream activity and Observability Function</dc:title>
  <dc:creator>C. Steyaert</dc:creator>
  <dc:description/>
  <cp:lastModifiedBy>Christian</cp:lastModifiedBy>
  <cp:revision>241</cp:revision>
  <dcterms:created xsi:type="dcterms:W3CDTF">2006-04-10T08:04:00Z</dcterms:created>
  <dcterms:modified xsi:type="dcterms:W3CDTF">2021-05-31T09:57:01Z</dcterms:modified>
</cp:coreProperties>
</file>