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5" d="100"/>
          <a:sy n="135" d="100"/>
        </p:scale>
        <p:origin x="138" y="24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dafb7d3e38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dafb7d3e38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Humain is east of Dourbes, Sivry west. Humain (interferometer) and Sivry use different receivers.</a:t>
            </a:r>
            <a:endParaRPr/>
          </a:p>
          <a:p>
            <a:pPr marL="0" lvl="0" indent="0" algn="l" rtl="0">
              <a:spcBef>
                <a:spcPts val="0"/>
              </a:spcBef>
              <a:spcAft>
                <a:spcPts val="0"/>
              </a:spcAft>
              <a:buNone/>
            </a:pPr>
            <a:r>
              <a:rPr lang="nl"/>
              <a:t>Overpelt is much more north (close to Eindhoven).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d8095ac83b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d8095ac83b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d8095ac83b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d8095ac83b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d8095ac83b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d8095ac83b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15 minutes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dafb7d3e3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4" name="Google Shape;64;gdafb7d3e3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
              <a:t>Since June 2020: emitting 150W</a:t>
            </a:r>
            <a:endParaRPr/>
          </a:p>
        </p:txBody>
      </p:sp>
      <p:sp>
        <p:nvSpPr>
          <p:cNvPr id="65" name="Google Shape;65;gdafb7d3e38_0_0:notes"/>
          <p:cNvSpPr txBox="1">
            <a:spLocks noGrp="1"/>
          </p:cNvSpPr>
          <p:nvPr>
            <p:ph type="sldNum" idx="12"/>
          </p:nvPr>
        </p:nvSpPr>
        <p:spPr>
          <a:xfrm>
            <a:off x="3884064" y="8685335"/>
            <a:ext cx="29724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 sz="1200">
                <a:solidFill>
                  <a:schemeClr val="dk1"/>
                </a:solidFill>
                <a:latin typeface="Calibri"/>
                <a:ea typeface="Calibri"/>
                <a:cs typeface="Calibri"/>
                <a:sym typeface="Calibri"/>
              </a:rPr>
              <a:t>3</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d8095ac83b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d8095ac83b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d8095ac83b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d8095ac83b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d8095ac83b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d8095ac83b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d8095ac83b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d8095ac83b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d8095ac83b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d8095ac83b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d8095ac83b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d8095ac83b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Humain is east of Dourbes, Sivry west. Humain (interferometer) and Sivry use different receivers.</a:t>
            </a:r>
            <a:endParaRPr/>
          </a:p>
          <a:p>
            <a:pPr marL="0" lvl="0" indent="0" algn="l" rtl="0">
              <a:spcBef>
                <a:spcPts val="0"/>
              </a:spcBef>
              <a:spcAft>
                <a:spcPts val="0"/>
              </a:spcAft>
              <a:buNone/>
            </a:pPr>
            <a:r>
              <a:rPr lang="nl"/>
              <a:t>Overpelt is much more north (close to Eindhoven).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nl"/>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SzPts val="990"/>
              <a:buNone/>
            </a:pPr>
            <a:r>
              <a:rPr lang="nl" sz="4080"/>
              <a:t>Estimating the sporadic background and raw shower meteor rates</a:t>
            </a:r>
            <a:endParaRPr sz="4080"/>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fontScale="85000" lnSpcReduction="20000"/>
          </a:bodyPr>
          <a:lstStyle/>
          <a:p>
            <a:pPr marL="0" lvl="0" indent="0" algn="ctr" rtl="0">
              <a:spcBef>
                <a:spcPts val="0"/>
              </a:spcBef>
              <a:spcAft>
                <a:spcPts val="0"/>
              </a:spcAft>
              <a:buNone/>
            </a:pPr>
            <a:r>
              <a:rPr lang="nl"/>
              <a:t>Stijn Calders</a:t>
            </a:r>
            <a:endParaRPr/>
          </a:p>
          <a:p>
            <a:pPr marL="0" lvl="0" indent="0" algn="ctr" rtl="0">
              <a:spcBef>
                <a:spcPts val="0"/>
              </a:spcBef>
              <a:spcAft>
                <a:spcPts val="0"/>
              </a:spcAft>
              <a:buNone/>
            </a:pPr>
            <a:r>
              <a:rPr lang="nl"/>
              <a:t>&amp; the BRAMS team</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nl"/>
              <a:t>Comparison between different stations</a:t>
            </a:r>
            <a:endParaRPr/>
          </a:p>
        </p:txBody>
      </p:sp>
      <p:sp>
        <p:nvSpPr>
          <p:cNvPr id="129" name="Google Shape;129;p22"/>
          <p:cNvSpPr txBox="1">
            <a:spLocks noGrp="1"/>
          </p:cNvSpPr>
          <p:nvPr>
            <p:ph type="body" idx="1"/>
          </p:nvPr>
        </p:nvSpPr>
        <p:spPr>
          <a:xfrm>
            <a:off x="4728575" y="3054775"/>
            <a:ext cx="4119900" cy="2363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nl"/>
              <a:t>Humain				Sivry</a:t>
            </a:r>
            <a:endParaRPr/>
          </a:p>
          <a:p>
            <a:pPr marL="0" lvl="0" indent="0" algn="l" rtl="0">
              <a:spcBef>
                <a:spcPts val="1200"/>
              </a:spcBef>
              <a:spcAft>
                <a:spcPts val="0"/>
              </a:spcAft>
              <a:buNone/>
            </a:pPr>
            <a:endParaRPr/>
          </a:p>
          <a:p>
            <a:pPr marL="0" lvl="0" indent="0" algn="l" rtl="0">
              <a:spcBef>
                <a:spcPts val="1200"/>
              </a:spcBef>
              <a:spcAft>
                <a:spcPts val="1200"/>
              </a:spcAft>
              <a:buNone/>
            </a:pPr>
            <a:r>
              <a:rPr lang="nl"/>
              <a:t>Overpelt</a:t>
            </a:r>
            <a:endParaRPr/>
          </a:p>
        </p:txBody>
      </p:sp>
      <p:pic>
        <p:nvPicPr>
          <p:cNvPr id="130" name="Google Shape;130;p22"/>
          <p:cNvPicPr preferRelativeResize="0"/>
          <p:nvPr/>
        </p:nvPicPr>
        <p:blipFill rotWithShape="1">
          <a:blip r:embed="rId3">
            <a:alphaModFix/>
          </a:blip>
          <a:srcRect b="36499"/>
          <a:stretch/>
        </p:blipFill>
        <p:spPr>
          <a:xfrm>
            <a:off x="311701" y="3121600"/>
            <a:ext cx="3765424" cy="1764785"/>
          </a:xfrm>
          <a:prstGeom prst="rect">
            <a:avLst/>
          </a:prstGeom>
          <a:noFill/>
          <a:ln>
            <a:noFill/>
          </a:ln>
        </p:spPr>
      </p:pic>
      <p:pic>
        <p:nvPicPr>
          <p:cNvPr id="131" name="Google Shape;131;p22"/>
          <p:cNvPicPr preferRelativeResize="0"/>
          <p:nvPr/>
        </p:nvPicPr>
        <p:blipFill rotWithShape="1">
          <a:blip r:embed="rId4">
            <a:alphaModFix/>
          </a:blip>
          <a:srcRect b="36402"/>
          <a:stretch/>
        </p:blipFill>
        <p:spPr>
          <a:xfrm>
            <a:off x="311700" y="1152472"/>
            <a:ext cx="3765424" cy="1767554"/>
          </a:xfrm>
          <a:prstGeom prst="rect">
            <a:avLst/>
          </a:prstGeom>
          <a:noFill/>
          <a:ln>
            <a:noFill/>
          </a:ln>
        </p:spPr>
      </p:pic>
      <p:pic>
        <p:nvPicPr>
          <p:cNvPr id="132" name="Google Shape;132;p22"/>
          <p:cNvPicPr preferRelativeResize="0"/>
          <p:nvPr/>
        </p:nvPicPr>
        <p:blipFill rotWithShape="1">
          <a:blip r:embed="rId5">
            <a:alphaModFix/>
          </a:blip>
          <a:srcRect b="36499"/>
          <a:stretch/>
        </p:blipFill>
        <p:spPr>
          <a:xfrm>
            <a:off x="4728575" y="1153862"/>
            <a:ext cx="3765424" cy="176478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nl"/>
              <a:t>Comparison over several years (Humain)</a:t>
            </a:r>
            <a:endParaRPr/>
          </a:p>
        </p:txBody>
      </p:sp>
      <p:sp>
        <p:nvSpPr>
          <p:cNvPr id="138" name="Google Shape;138;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39" name="Google Shape;139;p23"/>
          <p:cNvPicPr preferRelativeResize="0"/>
          <p:nvPr/>
        </p:nvPicPr>
        <p:blipFill rotWithShape="1">
          <a:blip r:embed="rId3">
            <a:alphaModFix/>
          </a:blip>
          <a:srcRect/>
          <a:stretch/>
        </p:blipFill>
        <p:spPr>
          <a:xfrm>
            <a:off x="311700" y="1292751"/>
            <a:ext cx="4212114" cy="3122050"/>
          </a:xfrm>
          <a:prstGeom prst="rect">
            <a:avLst/>
          </a:prstGeom>
          <a:noFill/>
          <a:ln>
            <a:noFill/>
          </a:ln>
        </p:spPr>
      </p:pic>
      <p:pic>
        <p:nvPicPr>
          <p:cNvPr id="140" name="Google Shape;140;p23"/>
          <p:cNvPicPr preferRelativeResize="0"/>
          <p:nvPr/>
        </p:nvPicPr>
        <p:blipFill rotWithShape="1">
          <a:blip r:embed="rId4">
            <a:alphaModFix/>
          </a:blip>
          <a:srcRect/>
          <a:stretch/>
        </p:blipFill>
        <p:spPr>
          <a:xfrm>
            <a:off x="4620178" y="1299648"/>
            <a:ext cx="4212125" cy="31220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nl"/>
              <a:t>Conclusion</a:t>
            </a:r>
            <a:endParaRPr/>
          </a:p>
        </p:txBody>
      </p:sp>
      <p:sp>
        <p:nvSpPr>
          <p:cNvPr id="146" name="Google Shape;146;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285750" lvl="0" indent="-247650" algn="just" rtl="0">
              <a:lnSpc>
                <a:spcPct val="80000"/>
              </a:lnSpc>
              <a:spcBef>
                <a:spcPts val="0"/>
              </a:spcBef>
              <a:spcAft>
                <a:spcPts val="0"/>
              </a:spcAft>
              <a:buClr>
                <a:schemeClr val="lt2"/>
              </a:buClr>
              <a:buSzPts val="1800"/>
              <a:buChar char="•"/>
            </a:pPr>
            <a:r>
              <a:rPr lang="nl"/>
              <a:t>We have estimated the sporadic background and subtracted it from the total BRAMS radio meteor activity to obtain shower activity for the Geminids 2016-2019.</a:t>
            </a:r>
            <a:endParaRPr/>
          </a:p>
          <a:p>
            <a:pPr marL="285750" lvl="0" indent="-247650" algn="just" rtl="0">
              <a:lnSpc>
                <a:spcPct val="80000"/>
              </a:lnSpc>
              <a:spcBef>
                <a:spcPts val="1000"/>
              </a:spcBef>
              <a:spcAft>
                <a:spcPts val="0"/>
              </a:spcAft>
              <a:buClr>
                <a:schemeClr val="lt2"/>
              </a:buClr>
              <a:buSzPts val="1800"/>
              <a:buChar char="•"/>
            </a:pPr>
            <a:r>
              <a:rPr lang="nl"/>
              <a:t>Annual peaks in observed shower activity in different years do not correspond to the same interval in solar longitude (as we would expect from the real shower activity), but they do align well in diurnal patterns in UT.</a:t>
            </a:r>
            <a:endParaRPr/>
          </a:p>
          <a:p>
            <a:pPr marL="285750" lvl="0" indent="-247650" algn="just" rtl="0">
              <a:lnSpc>
                <a:spcPct val="80000"/>
              </a:lnSpc>
              <a:spcBef>
                <a:spcPts val="1000"/>
              </a:spcBef>
              <a:spcAft>
                <a:spcPts val="0"/>
              </a:spcAft>
              <a:buClr>
                <a:schemeClr val="lt2"/>
              </a:buClr>
              <a:buSzPts val="1800"/>
              <a:buChar char="•"/>
            </a:pPr>
            <a:r>
              <a:rPr lang="nl"/>
              <a:t>This means system sensitivity is the dominant factor in the observed meteor activity. This system sensitivity has a diurnal pattern due to its dependence on the radiant position in the sky: the Observability Function (OF, see Verbeeck paper in IMC Proceedings 1996).</a:t>
            </a:r>
            <a:endParaRPr/>
          </a:p>
          <a:p>
            <a:pPr marL="285750" lvl="0" indent="-247650" algn="just" rtl="0">
              <a:lnSpc>
                <a:spcPct val="80000"/>
              </a:lnSpc>
              <a:spcBef>
                <a:spcPts val="1000"/>
              </a:spcBef>
              <a:spcAft>
                <a:spcPts val="0"/>
              </a:spcAft>
              <a:buClr>
                <a:schemeClr val="lt2"/>
              </a:buClr>
              <a:buSzPts val="1800"/>
              <a:buChar char="•"/>
            </a:pPr>
            <a:r>
              <a:rPr lang="nl"/>
              <a:t>To estimate the real shower activity, we have to calculate or estimate the OF. This is under development.</a:t>
            </a:r>
            <a:endParaRPr/>
          </a:p>
          <a:p>
            <a:pPr marL="0" lvl="0" indent="0" algn="just" rtl="0">
              <a:lnSpc>
                <a:spcPct val="80000"/>
              </a:lnSpc>
              <a:spcBef>
                <a:spcPts val="1000"/>
              </a:spcBef>
              <a:spcAft>
                <a:spcPts val="0"/>
              </a:spcAft>
              <a:buSzPts val="770"/>
              <a:buNone/>
            </a:pP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nl"/>
              <a:t>Agenda</a:t>
            </a:r>
            <a:endParaRPr/>
          </a:p>
        </p:txBody>
      </p:sp>
      <p:sp>
        <p:nvSpPr>
          <p:cNvPr id="61" name="Google Shape;61;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AutoNum type="arabicPeriod"/>
            </a:pPr>
            <a:r>
              <a:rPr lang="nl" sz="2400"/>
              <a:t>Introduction</a:t>
            </a:r>
            <a:endParaRPr sz="2400"/>
          </a:p>
          <a:p>
            <a:pPr marL="457200" lvl="0" indent="-381000" algn="l" rtl="0">
              <a:spcBef>
                <a:spcPts val="0"/>
              </a:spcBef>
              <a:spcAft>
                <a:spcPts val="0"/>
              </a:spcAft>
              <a:buSzPts val="2400"/>
              <a:buAutoNum type="arabicPeriod"/>
            </a:pPr>
            <a:r>
              <a:rPr lang="nl" sz="2400"/>
              <a:t>Estimating the sporadic background</a:t>
            </a:r>
            <a:endParaRPr sz="2400"/>
          </a:p>
          <a:p>
            <a:pPr marL="457200" lvl="0" indent="-381000" algn="l" rtl="0">
              <a:spcBef>
                <a:spcPts val="0"/>
              </a:spcBef>
              <a:spcAft>
                <a:spcPts val="0"/>
              </a:spcAft>
              <a:buSzPts val="2400"/>
              <a:buAutoNum type="arabicPeriod"/>
            </a:pPr>
            <a:r>
              <a:rPr lang="nl" sz="2400"/>
              <a:t>Estimating the raw shower activity</a:t>
            </a:r>
            <a:endParaRPr sz="2400"/>
          </a:p>
          <a:p>
            <a:pPr marL="457200" lvl="0" indent="-381000" algn="l" rtl="0">
              <a:spcBef>
                <a:spcPts val="0"/>
              </a:spcBef>
              <a:spcAft>
                <a:spcPts val="0"/>
              </a:spcAft>
              <a:buSzPts val="2400"/>
              <a:buAutoNum type="arabicPeriod"/>
            </a:pPr>
            <a:r>
              <a:rPr lang="nl" sz="2400"/>
              <a:t>Comparisons between observing stations</a:t>
            </a:r>
            <a:endParaRPr sz="2400"/>
          </a:p>
          <a:p>
            <a:pPr marL="457200" lvl="0" indent="-381000" algn="l" rtl="0">
              <a:spcBef>
                <a:spcPts val="0"/>
              </a:spcBef>
              <a:spcAft>
                <a:spcPts val="0"/>
              </a:spcAft>
              <a:buSzPts val="2400"/>
              <a:buAutoNum type="arabicPeriod"/>
            </a:pPr>
            <a:r>
              <a:rPr lang="nl" sz="2400"/>
              <a:t>Comparison over several years</a:t>
            </a:r>
            <a:endParaRPr sz="2400"/>
          </a:p>
          <a:p>
            <a:pPr marL="457200" lvl="0" indent="-381000" algn="l" rtl="0">
              <a:spcBef>
                <a:spcPts val="0"/>
              </a:spcBef>
              <a:spcAft>
                <a:spcPts val="0"/>
              </a:spcAft>
              <a:buSzPts val="2400"/>
              <a:buAutoNum type="arabicPeriod"/>
            </a:pPr>
            <a:r>
              <a:rPr lang="nl" sz="2400"/>
              <a:t>Conclusions</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558303" y="884924"/>
            <a:ext cx="3459726" cy="3010487"/>
          </a:xfrm>
          <a:prstGeom prst="rect">
            <a:avLst/>
          </a:prstGeom>
        </p:spPr>
      </p:pic>
      <p:sp>
        <p:nvSpPr>
          <p:cNvPr id="68" name="Google Shape;68;p15"/>
          <p:cNvSpPr txBox="1">
            <a:spLocks noGrp="1"/>
          </p:cNvSpPr>
          <p:nvPr>
            <p:ph type="title"/>
          </p:nvPr>
        </p:nvSpPr>
        <p:spPr>
          <a:xfrm>
            <a:off x="311700" y="333769"/>
            <a:ext cx="8520600" cy="429600"/>
          </a:xfrm>
          <a:prstGeom prst="rect">
            <a:avLst/>
          </a:prstGeom>
          <a:noFill/>
          <a:ln>
            <a:noFill/>
          </a:ln>
        </p:spPr>
        <p:txBody>
          <a:bodyPr spcFirstLastPara="1" wrap="square" lIns="91425" tIns="45700" rIns="91425" bIns="45700" anchor="t" anchorCtr="0">
            <a:normAutofit fontScale="90000"/>
          </a:bodyPr>
          <a:lstStyle/>
          <a:p>
            <a:pPr marL="0" lvl="0" indent="0" algn="ctr" rtl="0">
              <a:spcBef>
                <a:spcPts val="0"/>
              </a:spcBef>
              <a:spcAft>
                <a:spcPts val="0"/>
              </a:spcAft>
              <a:buNone/>
            </a:pPr>
            <a:r>
              <a:rPr lang="nl">
                <a:solidFill>
                  <a:srgbClr val="0070C0"/>
                </a:solidFill>
              </a:rPr>
              <a:t>BRAMS network</a:t>
            </a:r>
            <a:endParaRPr/>
          </a:p>
        </p:txBody>
      </p:sp>
      <p:pic>
        <p:nvPicPr>
          <p:cNvPr id="69" name="Google Shape;69;p15" descr="D:\Dust-Meteors\Photos BRAMS\BEUCCL\DCS_8726.jpg"/>
          <p:cNvPicPr preferRelativeResize="0"/>
          <p:nvPr/>
        </p:nvPicPr>
        <p:blipFill rotWithShape="1">
          <a:blip r:embed="rId4">
            <a:alphaModFix/>
          </a:blip>
          <a:srcRect/>
          <a:stretch/>
        </p:blipFill>
        <p:spPr>
          <a:xfrm>
            <a:off x="933200" y="3539728"/>
            <a:ext cx="1944290" cy="1297782"/>
          </a:xfrm>
          <a:prstGeom prst="rect">
            <a:avLst/>
          </a:prstGeom>
          <a:noFill/>
          <a:ln>
            <a:noFill/>
          </a:ln>
        </p:spPr>
      </p:pic>
      <p:cxnSp>
        <p:nvCxnSpPr>
          <p:cNvPr id="70" name="Google Shape;70;p15"/>
          <p:cNvCxnSpPr>
            <a:endCxn id="71" idx="1"/>
          </p:cNvCxnSpPr>
          <p:nvPr/>
        </p:nvCxnSpPr>
        <p:spPr>
          <a:xfrm>
            <a:off x="5011479" y="1586259"/>
            <a:ext cx="1791742" cy="175866"/>
          </a:xfrm>
          <a:prstGeom prst="straightConnector1">
            <a:avLst/>
          </a:prstGeom>
          <a:noFill/>
          <a:ln w="25400" cap="flat" cmpd="sng">
            <a:solidFill>
              <a:srgbClr val="4A7DBA"/>
            </a:solidFill>
            <a:prstDash val="solid"/>
            <a:round/>
            <a:headEnd type="none" w="sm" len="sm"/>
            <a:tailEnd type="stealth" w="med" len="med"/>
          </a:ln>
        </p:spPr>
      </p:cxnSp>
      <p:cxnSp>
        <p:nvCxnSpPr>
          <p:cNvPr id="72" name="Google Shape;72;p15"/>
          <p:cNvCxnSpPr/>
          <p:nvPr/>
        </p:nvCxnSpPr>
        <p:spPr>
          <a:xfrm>
            <a:off x="5019411" y="3172192"/>
            <a:ext cx="1783777" cy="472730"/>
          </a:xfrm>
          <a:prstGeom prst="straightConnector1">
            <a:avLst/>
          </a:prstGeom>
          <a:noFill/>
          <a:ln w="25400" cap="flat" cmpd="sng">
            <a:solidFill>
              <a:srgbClr val="4A7DBA"/>
            </a:solidFill>
            <a:prstDash val="solid"/>
            <a:round/>
            <a:headEnd type="none" w="sm" len="sm"/>
            <a:tailEnd type="stealth" w="med" len="med"/>
          </a:ln>
        </p:spPr>
      </p:cxnSp>
      <p:sp>
        <p:nvSpPr>
          <p:cNvPr id="73" name="Google Shape;73;p15"/>
          <p:cNvSpPr txBox="1"/>
          <p:nvPr/>
        </p:nvSpPr>
        <p:spPr>
          <a:xfrm>
            <a:off x="468313" y="2139554"/>
            <a:ext cx="1295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 sz="1800">
                <a:solidFill>
                  <a:schemeClr val="dk1"/>
                </a:solidFill>
                <a:latin typeface="Calibri"/>
                <a:ea typeface="Calibri"/>
                <a:cs typeface="Calibri"/>
                <a:sym typeface="Calibri"/>
              </a:rPr>
              <a:t>Mons</a:t>
            </a:r>
            <a:endParaRPr/>
          </a:p>
        </p:txBody>
      </p:sp>
      <p:sp>
        <p:nvSpPr>
          <p:cNvPr id="74" name="Google Shape;74;p15"/>
          <p:cNvSpPr txBox="1"/>
          <p:nvPr/>
        </p:nvSpPr>
        <p:spPr>
          <a:xfrm>
            <a:off x="6875463" y="2571750"/>
            <a:ext cx="1657500" cy="369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nl" sz="1800">
                <a:solidFill>
                  <a:schemeClr val="dk1"/>
                </a:solidFill>
                <a:latin typeface="Calibri"/>
                <a:ea typeface="Calibri"/>
                <a:cs typeface="Calibri"/>
                <a:sym typeface="Calibri"/>
              </a:rPr>
              <a:t>Overpelt</a:t>
            </a:r>
            <a:endParaRPr sz="1800">
              <a:solidFill>
                <a:schemeClr val="dk1"/>
              </a:solidFill>
              <a:latin typeface="Calibri"/>
              <a:ea typeface="Calibri"/>
              <a:cs typeface="Calibri"/>
              <a:sym typeface="Calibri"/>
            </a:endParaRPr>
          </a:p>
        </p:txBody>
      </p:sp>
      <p:sp>
        <p:nvSpPr>
          <p:cNvPr id="75" name="Google Shape;75;p15"/>
          <p:cNvSpPr txBox="1"/>
          <p:nvPr/>
        </p:nvSpPr>
        <p:spPr>
          <a:xfrm>
            <a:off x="1403350" y="4837510"/>
            <a:ext cx="108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 sz="1800">
                <a:solidFill>
                  <a:schemeClr val="dk1"/>
                </a:solidFill>
                <a:latin typeface="Calibri"/>
                <a:ea typeface="Calibri"/>
                <a:cs typeface="Calibri"/>
                <a:sym typeface="Calibri"/>
              </a:rPr>
              <a:t>Uccle</a:t>
            </a:r>
            <a:endParaRPr/>
          </a:p>
        </p:txBody>
      </p:sp>
      <p:sp>
        <p:nvSpPr>
          <p:cNvPr id="76" name="Google Shape;76;p15"/>
          <p:cNvSpPr txBox="1"/>
          <p:nvPr/>
        </p:nvSpPr>
        <p:spPr>
          <a:xfrm>
            <a:off x="6875463" y="4893469"/>
            <a:ext cx="14415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 sz="1800">
                <a:solidFill>
                  <a:schemeClr val="dk1"/>
                </a:solidFill>
                <a:latin typeface="Calibri"/>
                <a:ea typeface="Calibri"/>
                <a:cs typeface="Calibri"/>
                <a:sym typeface="Calibri"/>
              </a:rPr>
              <a:t>Neufchâteau</a:t>
            </a:r>
            <a:endParaRPr/>
          </a:p>
        </p:txBody>
      </p:sp>
      <p:cxnSp>
        <p:nvCxnSpPr>
          <p:cNvPr id="77" name="Google Shape;77;p15"/>
          <p:cNvCxnSpPr/>
          <p:nvPr/>
        </p:nvCxnSpPr>
        <p:spPr>
          <a:xfrm flipH="1">
            <a:off x="2180179" y="2040497"/>
            <a:ext cx="1989736" cy="1391875"/>
          </a:xfrm>
          <a:prstGeom prst="straightConnector1">
            <a:avLst/>
          </a:prstGeom>
          <a:noFill/>
          <a:ln w="25400" cap="flat" cmpd="sng">
            <a:solidFill>
              <a:srgbClr val="4A7DBA"/>
            </a:solidFill>
            <a:prstDash val="solid"/>
            <a:round/>
            <a:headEnd type="none" w="sm" len="sm"/>
            <a:tailEnd type="stealth" w="med" len="med"/>
          </a:ln>
        </p:spPr>
      </p:cxnSp>
      <p:pic>
        <p:nvPicPr>
          <p:cNvPr id="78" name="Google Shape;78;p15"/>
          <p:cNvPicPr preferRelativeResize="0"/>
          <p:nvPr/>
        </p:nvPicPr>
        <p:blipFill rotWithShape="1">
          <a:blip r:embed="rId5">
            <a:alphaModFix/>
          </a:blip>
          <a:srcRect/>
          <a:stretch/>
        </p:blipFill>
        <p:spPr>
          <a:xfrm>
            <a:off x="25400" y="756047"/>
            <a:ext cx="1627586" cy="1221581"/>
          </a:xfrm>
          <a:prstGeom prst="rect">
            <a:avLst/>
          </a:prstGeom>
          <a:noFill/>
          <a:ln>
            <a:noFill/>
          </a:ln>
        </p:spPr>
      </p:pic>
      <p:pic>
        <p:nvPicPr>
          <p:cNvPr id="79" name="Google Shape;79;p15"/>
          <p:cNvPicPr preferRelativeResize="0"/>
          <p:nvPr/>
        </p:nvPicPr>
        <p:blipFill rotWithShape="1">
          <a:blip r:embed="rId6">
            <a:alphaModFix/>
          </a:blip>
          <a:srcRect/>
          <a:stretch/>
        </p:blipFill>
        <p:spPr>
          <a:xfrm>
            <a:off x="6867525" y="3067050"/>
            <a:ext cx="1248966" cy="1665685"/>
          </a:xfrm>
          <a:prstGeom prst="rect">
            <a:avLst/>
          </a:prstGeom>
          <a:noFill/>
          <a:ln>
            <a:noFill/>
          </a:ln>
        </p:spPr>
      </p:pic>
      <p:cxnSp>
        <p:nvCxnSpPr>
          <p:cNvPr id="80" name="Google Shape;80;p15"/>
          <p:cNvCxnSpPr/>
          <p:nvPr/>
        </p:nvCxnSpPr>
        <p:spPr>
          <a:xfrm rot="10800000">
            <a:off x="1286055" y="2324204"/>
            <a:ext cx="2525700" cy="116400"/>
          </a:xfrm>
          <a:prstGeom prst="straightConnector1">
            <a:avLst/>
          </a:prstGeom>
          <a:noFill/>
          <a:ln w="25400" cap="flat" cmpd="sng">
            <a:solidFill>
              <a:srgbClr val="4A7DBA"/>
            </a:solidFill>
            <a:prstDash val="solid"/>
            <a:round/>
            <a:headEnd type="none" w="sm" len="sm"/>
            <a:tailEnd type="stealth" w="med" len="med"/>
          </a:ln>
        </p:spPr>
      </p:cxnSp>
      <p:pic>
        <p:nvPicPr>
          <p:cNvPr id="71" name="Google Shape;71;p15"/>
          <p:cNvPicPr preferRelativeResize="0"/>
          <p:nvPr/>
        </p:nvPicPr>
        <p:blipFill rotWithShape="1">
          <a:blip r:embed="rId7">
            <a:alphaModFix/>
          </a:blip>
          <a:srcRect/>
          <a:stretch/>
        </p:blipFill>
        <p:spPr>
          <a:xfrm>
            <a:off x="6803221" y="969158"/>
            <a:ext cx="1189451" cy="158593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nl"/>
              <a:t>Radio Meteor Zoo</a:t>
            </a:r>
            <a:endParaRPr/>
          </a:p>
        </p:txBody>
      </p:sp>
      <p:sp>
        <p:nvSpPr>
          <p:cNvPr id="86" name="Google Shape;86;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nl"/>
              <a:t>During meteor showers, overdense meteors (with complex shapes) occur often.</a:t>
            </a:r>
            <a:endParaRPr/>
          </a:p>
          <a:p>
            <a:pPr marL="457200" lvl="0" indent="-342900" algn="l" rtl="0">
              <a:spcBef>
                <a:spcPts val="0"/>
              </a:spcBef>
              <a:spcAft>
                <a:spcPts val="0"/>
              </a:spcAft>
              <a:buSzPts val="1800"/>
              <a:buChar char="●"/>
            </a:pPr>
            <a:r>
              <a:rPr lang="nl"/>
              <a:t>There the human eye remains the best detector.</a:t>
            </a:r>
            <a:endParaRPr/>
          </a:p>
          <a:p>
            <a:pPr marL="457200" lvl="0" indent="-342900" algn="l" rtl="0">
              <a:spcBef>
                <a:spcPts val="0"/>
              </a:spcBef>
              <a:spcAft>
                <a:spcPts val="0"/>
              </a:spcAft>
              <a:buSzPts val="1800"/>
              <a:buChar char="●"/>
            </a:pPr>
            <a:r>
              <a:rPr lang="nl"/>
              <a:t>In 2016 we launched the Radio Meteor Zoo, in collaboration with Zooniverse.</a:t>
            </a:r>
            <a:endParaRPr/>
          </a:p>
          <a:p>
            <a:pPr marL="457200" lvl="0" indent="-342900" algn="l" rtl="0">
              <a:spcBef>
                <a:spcPts val="0"/>
              </a:spcBef>
              <a:spcAft>
                <a:spcPts val="0"/>
              </a:spcAft>
              <a:buSzPts val="1800"/>
              <a:buChar char="●"/>
            </a:pPr>
            <a:r>
              <a:rPr lang="nl"/>
              <a:t>To avoid mistakes, each spectrogram is processed by 10 different volunteers. → ~ majority vote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nl"/>
              <a:t>Radio Meteor Zoo</a:t>
            </a:r>
            <a:endParaRPr/>
          </a:p>
        </p:txBody>
      </p:sp>
      <p:sp>
        <p:nvSpPr>
          <p:cNvPr id="92" name="Google Shape;92;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93" name="Google Shape;93;p17"/>
          <p:cNvPicPr preferRelativeResize="0"/>
          <p:nvPr/>
        </p:nvPicPr>
        <p:blipFill>
          <a:blip r:embed="rId3">
            <a:alphaModFix/>
          </a:blip>
          <a:stretch>
            <a:fillRect/>
          </a:stretch>
        </p:blipFill>
        <p:spPr>
          <a:xfrm>
            <a:off x="311700" y="0"/>
            <a:ext cx="8229600"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nl"/>
              <a:t>Estimating the sporadic background</a:t>
            </a:r>
            <a:endParaRPr/>
          </a:p>
        </p:txBody>
      </p:sp>
      <p:sp>
        <p:nvSpPr>
          <p:cNvPr id="99" name="Google Shape;99;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nl"/>
              <a:t>We take several days outside the peak period.</a:t>
            </a:r>
            <a:endParaRPr/>
          </a:p>
          <a:p>
            <a:pPr marL="457200" lvl="0" indent="-342900" algn="l" rtl="0">
              <a:spcBef>
                <a:spcPts val="0"/>
              </a:spcBef>
              <a:spcAft>
                <a:spcPts val="0"/>
              </a:spcAft>
              <a:buSzPts val="1800"/>
              <a:buChar char="●"/>
            </a:pPr>
            <a:r>
              <a:rPr lang="nl"/>
              <a:t>Sine fit: y = a + b*sin(2π*x/24 + d) with LSF on averages</a:t>
            </a:r>
            <a:endParaRPr/>
          </a:p>
          <a:p>
            <a:pPr marL="457200" lvl="0" indent="-342900" algn="l" rtl="0">
              <a:spcBef>
                <a:spcPts val="0"/>
              </a:spcBef>
              <a:spcAft>
                <a:spcPts val="0"/>
              </a:spcAft>
              <a:buSzPts val="1800"/>
              <a:buChar char="●"/>
            </a:pPr>
            <a:r>
              <a:rPr lang="nl"/>
              <a:t>Both for number of reflections as for duration</a:t>
            </a:r>
            <a:endParaRPr/>
          </a:p>
        </p:txBody>
      </p:sp>
      <p:pic>
        <p:nvPicPr>
          <p:cNvPr id="100" name="Google Shape;100;p18"/>
          <p:cNvPicPr preferRelativeResize="0"/>
          <p:nvPr/>
        </p:nvPicPr>
        <p:blipFill rotWithShape="1">
          <a:blip r:embed="rId3">
            <a:alphaModFix/>
          </a:blip>
          <a:srcRect t="50288"/>
          <a:stretch/>
        </p:blipFill>
        <p:spPr>
          <a:xfrm>
            <a:off x="1142400" y="2334000"/>
            <a:ext cx="6859200" cy="25569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nl"/>
              <a:t>Estimate of the raw shower activity</a:t>
            </a:r>
            <a:endParaRPr/>
          </a:p>
        </p:txBody>
      </p:sp>
      <p:sp>
        <p:nvSpPr>
          <p:cNvPr id="106" name="Google Shape;106;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07" name="Google Shape;107;p19"/>
          <p:cNvPicPr preferRelativeResize="0"/>
          <p:nvPr/>
        </p:nvPicPr>
        <p:blipFill>
          <a:blip r:embed="rId3">
            <a:alphaModFix/>
          </a:blip>
          <a:stretch>
            <a:fillRect/>
          </a:stretch>
        </p:blipFill>
        <p:spPr>
          <a:xfrm>
            <a:off x="1985635" y="1032325"/>
            <a:ext cx="5172727" cy="387885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nl"/>
              <a:t>Estimate of the raw shower activity</a:t>
            </a:r>
            <a:endParaRPr/>
          </a:p>
        </p:txBody>
      </p:sp>
      <p:sp>
        <p:nvSpPr>
          <p:cNvPr id="113" name="Google Shape;113;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14" name="Google Shape;114;p20"/>
          <p:cNvPicPr preferRelativeResize="0"/>
          <p:nvPr/>
        </p:nvPicPr>
        <p:blipFill>
          <a:blip r:embed="rId3">
            <a:alphaModFix/>
          </a:blip>
          <a:stretch>
            <a:fillRect/>
          </a:stretch>
        </p:blipFill>
        <p:spPr>
          <a:xfrm>
            <a:off x="1959175" y="1017725"/>
            <a:ext cx="5225658" cy="39185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nl"/>
              <a:t>Comparison between different stations</a:t>
            </a:r>
            <a:endParaRPr/>
          </a:p>
        </p:txBody>
      </p:sp>
      <p:sp>
        <p:nvSpPr>
          <p:cNvPr id="120" name="Google Shape;120;p21"/>
          <p:cNvSpPr txBox="1">
            <a:spLocks noGrp="1"/>
          </p:cNvSpPr>
          <p:nvPr>
            <p:ph type="body" idx="1"/>
          </p:nvPr>
        </p:nvSpPr>
        <p:spPr>
          <a:xfrm>
            <a:off x="4728575" y="3054775"/>
            <a:ext cx="4119900" cy="2363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nl"/>
              <a:t>Humain				Sivry</a:t>
            </a:r>
            <a:endParaRPr/>
          </a:p>
          <a:p>
            <a:pPr marL="0" lvl="0" indent="0" algn="l" rtl="0">
              <a:spcBef>
                <a:spcPts val="1200"/>
              </a:spcBef>
              <a:spcAft>
                <a:spcPts val="0"/>
              </a:spcAft>
              <a:buNone/>
            </a:pPr>
            <a:endParaRPr/>
          </a:p>
          <a:p>
            <a:pPr marL="0" lvl="0" indent="0" algn="l" rtl="0">
              <a:spcBef>
                <a:spcPts val="1200"/>
              </a:spcBef>
              <a:spcAft>
                <a:spcPts val="1200"/>
              </a:spcAft>
              <a:buNone/>
            </a:pPr>
            <a:r>
              <a:rPr lang="nl"/>
              <a:t>Overpelt</a:t>
            </a:r>
            <a:endParaRPr/>
          </a:p>
        </p:txBody>
      </p:sp>
      <p:pic>
        <p:nvPicPr>
          <p:cNvPr id="121" name="Google Shape;121;p21"/>
          <p:cNvPicPr preferRelativeResize="0"/>
          <p:nvPr/>
        </p:nvPicPr>
        <p:blipFill rotWithShape="1">
          <a:blip r:embed="rId3">
            <a:alphaModFix/>
          </a:blip>
          <a:srcRect b="36499"/>
          <a:stretch/>
        </p:blipFill>
        <p:spPr>
          <a:xfrm>
            <a:off x="311700" y="1153850"/>
            <a:ext cx="3765424" cy="1764775"/>
          </a:xfrm>
          <a:prstGeom prst="rect">
            <a:avLst/>
          </a:prstGeom>
          <a:noFill/>
          <a:ln>
            <a:noFill/>
          </a:ln>
        </p:spPr>
      </p:pic>
      <p:pic>
        <p:nvPicPr>
          <p:cNvPr id="122" name="Google Shape;122;p21"/>
          <p:cNvPicPr preferRelativeResize="0"/>
          <p:nvPr/>
        </p:nvPicPr>
        <p:blipFill rotWithShape="1">
          <a:blip r:embed="rId4">
            <a:alphaModFix/>
          </a:blip>
          <a:srcRect b="36499"/>
          <a:stretch/>
        </p:blipFill>
        <p:spPr>
          <a:xfrm>
            <a:off x="4728575" y="1153850"/>
            <a:ext cx="3765424" cy="1764775"/>
          </a:xfrm>
          <a:prstGeom prst="rect">
            <a:avLst/>
          </a:prstGeom>
          <a:noFill/>
          <a:ln>
            <a:noFill/>
          </a:ln>
        </p:spPr>
      </p:pic>
      <p:pic>
        <p:nvPicPr>
          <p:cNvPr id="123" name="Google Shape;123;p21"/>
          <p:cNvPicPr preferRelativeResize="0"/>
          <p:nvPr/>
        </p:nvPicPr>
        <p:blipFill rotWithShape="1">
          <a:blip r:embed="rId5">
            <a:alphaModFix/>
          </a:blip>
          <a:srcRect b="36499"/>
          <a:stretch/>
        </p:blipFill>
        <p:spPr>
          <a:xfrm>
            <a:off x="311700" y="3119550"/>
            <a:ext cx="3765424" cy="1764775"/>
          </a:xfrm>
          <a:prstGeom prst="rect">
            <a:avLst/>
          </a:prstGeom>
          <a:noFill/>
          <a:ln>
            <a:noFill/>
          </a:ln>
        </p:spPr>
      </p:pic>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380</Words>
  <Application>Microsoft Office PowerPoint</Application>
  <PresentationFormat>On-screen Show (16:9)</PresentationFormat>
  <Paragraphs>48</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Simple Dark</vt:lpstr>
      <vt:lpstr>Estimating the sporadic background and raw shower meteor rates</vt:lpstr>
      <vt:lpstr>Agenda</vt:lpstr>
      <vt:lpstr>BRAMS network</vt:lpstr>
      <vt:lpstr>Radio Meteor Zoo</vt:lpstr>
      <vt:lpstr>Radio Meteor Zoo</vt:lpstr>
      <vt:lpstr>Estimating the sporadic background</vt:lpstr>
      <vt:lpstr>Estimate of the raw shower activity</vt:lpstr>
      <vt:lpstr>Estimate of the raw shower activity</vt:lpstr>
      <vt:lpstr>Comparison between different stations</vt:lpstr>
      <vt:lpstr>Comparison between different stations</vt:lpstr>
      <vt:lpstr>Comparison over several years (Humain)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Estimating the sporadic background and raw shower meteor rates</dc:title>
  <cp:lastModifiedBy>herlam</cp:lastModifiedBy>
  <cp:revision>1</cp:revision>
  <dcterms:modified xsi:type="dcterms:W3CDTF">2021-06-03T14:27:54Z</dcterms:modified>
</cp:coreProperties>
</file>