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70" r:id="rId13"/>
    <p:sldId id="267" r:id="rId14"/>
    <p:sldId id="268" r:id="rId15"/>
    <p:sldId id="269"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88280F-B1D9-405A-87B7-780FEFF0A5A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368282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8280F-B1D9-405A-87B7-780FEFF0A5A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388468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8280F-B1D9-405A-87B7-780FEFF0A5A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242677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8280F-B1D9-405A-87B7-780FEFF0A5A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244659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88280F-B1D9-405A-87B7-780FEFF0A5A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326493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88280F-B1D9-405A-87B7-780FEFF0A5A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264304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88280F-B1D9-405A-87B7-780FEFF0A5AA}"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219699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88280F-B1D9-405A-87B7-780FEFF0A5AA}"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38316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8280F-B1D9-405A-87B7-780FEFF0A5AA}"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42421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88280F-B1D9-405A-87B7-780FEFF0A5A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352195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88280F-B1D9-405A-87B7-780FEFF0A5A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7D08-EB18-4736-BC01-0AF4245D4DE3}" type="slidenum">
              <a:rPr lang="en-US" smtClean="0"/>
              <a:t>‹#›</a:t>
            </a:fld>
            <a:endParaRPr lang="en-US"/>
          </a:p>
        </p:txBody>
      </p:sp>
    </p:spTree>
    <p:extLst>
      <p:ext uri="{BB962C8B-B14F-4D97-AF65-F5344CB8AC3E}">
        <p14:creationId xmlns:p14="http://schemas.microsoft.com/office/powerpoint/2010/main" val="7693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8280F-B1D9-405A-87B7-780FEFF0A5AA}" type="datetimeFigureOut">
              <a:rPr lang="en-US" smtClean="0"/>
              <a:t>10/15/2019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7D08-EB18-4736-BC01-0AF4245D4DE3}" type="slidenum">
              <a:rPr lang="en-US" smtClean="0"/>
              <a:t>‹#›</a:t>
            </a:fld>
            <a:endParaRPr lang="en-US"/>
          </a:p>
        </p:txBody>
      </p:sp>
    </p:spTree>
    <p:extLst>
      <p:ext uri="{BB962C8B-B14F-4D97-AF65-F5344CB8AC3E}">
        <p14:creationId xmlns:p14="http://schemas.microsoft.com/office/powerpoint/2010/main" val="249315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48191"/>
            <a:ext cx="9144000" cy="2387600"/>
          </a:xfrm>
        </p:spPr>
        <p:txBody>
          <a:bodyPr/>
          <a:lstStyle/>
          <a:p>
            <a:r>
              <a:rPr lang="en-US" dirty="0" smtClean="0">
                <a:solidFill>
                  <a:srgbClr val="0000FF"/>
                </a:solidFill>
                <a:effectLst>
                  <a:outerShdw blurRad="38100" dist="38100" dir="2700000" algn="tl">
                    <a:srgbClr val="000000">
                      <a:alpha val="43137"/>
                    </a:srgbClr>
                  </a:outerShdw>
                </a:effectLst>
              </a:rPr>
              <a:t>Calibration of the BRAMS radio interferometer</a:t>
            </a:r>
            <a:endParaRPr lang="en-US" dirty="0">
              <a:solidFill>
                <a:srgbClr val="0000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723958"/>
            <a:ext cx="9144000" cy="1655762"/>
          </a:xfrm>
        </p:spPr>
        <p:txBody>
          <a:bodyPr>
            <a:normAutofit lnSpcReduction="10000"/>
          </a:bodyPr>
          <a:lstStyle/>
          <a:p>
            <a:r>
              <a:rPr lang="en-US" dirty="0" smtClean="0"/>
              <a:t>H. Lamy</a:t>
            </a:r>
            <a:r>
              <a:rPr lang="en-US" baseline="30000" dirty="0" smtClean="0"/>
              <a:t>1</a:t>
            </a:r>
            <a:r>
              <a:rPr lang="en-US" dirty="0" smtClean="0"/>
              <a:t>, M. Anciaux</a:t>
            </a:r>
            <a:r>
              <a:rPr lang="en-US" baseline="30000" dirty="0" smtClean="0"/>
              <a:t>1</a:t>
            </a:r>
            <a:r>
              <a:rPr lang="en-US" dirty="0" smtClean="0"/>
              <a:t>, S. Ranvier</a:t>
            </a:r>
            <a:r>
              <a:rPr lang="en-US" baseline="30000" dirty="0" smtClean="0"/>
              <a:t>1</a:t>
            </a:r>
            <a:r>
              <a:rPr lang="en-US" dirty="0" smtClean="0"/>
              <a:t>, A. </a:t>
            </a:r>
            <a:r>
              <a:rPr lang="en-US" dirty="0" err="1" smtClean="0"/>
              <a:t>Martínez</a:t>
            </a:r>
            <a:r>
              <a:rPr lang="en-US" dirty="0" smtClean="0"/>
              <a:t> Picar</a:t>
            </a:r>
            <a:r>
              <a:rPr lang="en-US" baseline="30000" dirty="0" smtClean="0"/>
              <a:t>2</a:t>
            </a:r>
            <a:r>
              <a:rPr lang="en-US" dirty="0" smtClean="0"/>
              <a:t>, </a:t>
            </a:r>
          </a:p>
          <a:p>
            <a:r>
              <a:rPr lang="en-US" dirty="0" smtClean="0"/>
              <a:t>S. Calders</a:t>
            </a:r>
            <a:r>
              <a:rPr lang="en-US" baseline="30000" dirty="0" smtClean="0"/>
              <a:t>1</a:t>
            </a:r>
            <a:r>
              <a:rPr lang="en-US" dirty="0" smtClean="0"/>
              <a:t>, A. Calegaro</a:t>
            </a:r>
            <a:r>
              <a:rPr lang="en-US" baseline="30000" dirty="0" smtClean="0"/>
              <a:t>1</a:t>
            </a:r>
            <a:r>
              <a:rPr lang="en-US" dirty="0" smtClean="0"/>
              <a:t>, C. Verbee</a:t>
            </a:r>
            <a:r>
              <a:rPr lang="en-US" dirty="0"/>
              <a:t>c</a:t>
            </a:r>
            <a:r>
              <a:rPr lang="en-US" dirty="0" smtClean="0"/>
              <a:t>k</a:t>
            </a:r>
            <a:r>
              <a:rPr lang="en-US" baseline="30000" dirty="0" smtClean="0"/>
              <a:t>2</a:t>
            </a:r>
          </a:p>
          <a:p>
            <a:r>
              <a:rPr lang="en-US" sz="2000" baseline="30000" dirty="0" smtClean="0"/>
              <a:t>1</a:t>
            </a:r>
            <a:r>
              <a:rPr lang="en-US" sz="2000" dirty="0" smtClean="0"/>
              <a:t> Royal Belgian Institute for Space </a:t>
            </a:r>
            <a:r>
              <a:rPr lang="en-US" sz="2000" dirty="0" err="1" smtClean="0"/>
              <a:t>Aeronomy</a:t>
            </a:r>
            <a:endParaRPr lang="en-US" sz="2000" dirty="0" smtClean="0"/>
          </a:p>
          <a:p>
            <a:r>
              <a:rPr lang="en-US" sz="2000" baseline="30000" dirty="0" smtClean="0"/>
              <a:t>2</a:t>
            </a:r>
            <a:r>
              <a:rPr lang="en-US" sz="2000" dirty="0" smtClean="0"/>
              <a:t> Royal Observatory of Belgium</a:t>
            </a:r>
            <a:endParaRPr lang="en-US" sz="2000" dirty="0"/>
          </a:p>
        </p:txBody>
      </p:sp>
      <p:pic>
        <p:nvPicPr>
          <p:cNvPr id="5" name="Picture 4"/>
          <p:cNvPicPr>
            <a:picLocks noChangeAspect="1"/>
          </p:cNvPicPr>
          <p:nvPr/>
        </p:nvPicPr>
        <p:blipFill>
          <a:blip r:embed="rId2"/>
          <a:stretch>
            <a:fillRect/>
          </a:stretch>
        </p:blipFill>
        <p:spPr>
          <a:xfrm>
            <a:off x="775882" y="380505"/>
            <a:ext cx="1182727" cy="1359526"/>
          </a:xfrm>
          <a:prstGeom prst="rect">
            <a:avLst/>
          </a:prstGeom>
        </p:spPr>
      </p:pic>
      <p:pic>
        <p:nvPicPr>
          <p:cNvPr id="6" name="Picture 5"/>
          <p:cNvPicPr>
            <a:picLocks noChangeAspect="1"/>
          </p:cNvPicPr>
          <p:nvPr/>
        </p:nvPicPr>
        <p:blipFill>
          <a:blip r:embed="rId3"/>
          <a:stretch>
            <a:fillRect/>
          </a:stretch>
        </p:blipFill>
        <p:spPr>
          <a:xfrm>
            <a:off x="10433246" y="284675"/>
            <a:ext cx="1322947" cy="938865"/>
          </a:xfrm>
          <a:prstGeom prst="rect">
            <a:avLst/>
          </a:prstGeom>
        </p:spPr>
      </p:pic>
      <p:pic>
        <p:nvPicPr>
          <p:cNvPr id="7" name="Picture 6"/>
          <p:cNvPicPr>
            <a:picLocks noChangeAspect="1"/>
          </p:cNvPicPr>
          <p:nvPr/>
        </p:nvPicPr>
        <p:blipFill>
          <a:blip r:embed="rId4"/>
          <a:stretch>
            <a:fillRect/>
          </a:stretch>
        </p:blipFill>
        <p:spPr>
          <a:xfrm>
            <a:off x="10390571" y="5332867"/>
            <a:ext cx="1365622" cy="1365622"/>
          </a:xfrm>
          <a:prstGeom prst="rect">
            <a:avLst/>
          </a:prstGeom>
        </p:spPr>
      </p:pic>
      <p:sp>
        <p:nvSpPr>
          <p:cNvPr id="8" name="TextBox 7"/>
          <p:cNvSpPr txBox="1"/>
          <p:nvPr/>
        </p:nvSpPr>
        <p:spPr>
          <a:xfrm>
            <a:off x="1410789" y="5947954"/>
            <a:ext cx="8516982" cy="369332"/>
          </a:xfrm>
          <a:prstGeom prst="rect">
            <a:avLst/>
          </a:prstGeom>
          <a:noFill/>
        </p:spPr>
        <p:txBody>
          <a:bodyPr wrap="square" rtlCol="0">
            <a:spAutoFit/>
          </a:bodyPr>
          <a:lstStyle/>
          <a:p>
            <a:r>
              <a:rPr lang="en-US" dirty="0" smtClean="0"/>
              <a:t>International Meteor Conference 2019 – </a:t>
            </a:r>
            <a:r>
              <a:rPr lang="en-US" dirty="0" err="1" smtClean="0"/>
              <a:t>Bollmannsruh</a:t>
            </a:r>
            <a:r>
              <a:rPr lang="en-US" dirty="0" smtClean="0"/>
              <a:t>, Germany – 3-6 October 2019</a:t>
            </a:r>
            <a:endParaRPr lang="en-US" dirty="0"/>
          </a:p>
        </p:txBody>
      </p:sp>
    </p:spTree>
    <p:extLst>
      <p:ext uri="{BB962C8B-B14F-4D97-AF65-F5344CB8AC3E}">
        <p14:creationId xmlns:p14="http://schemas.microsoft.com/office/powerpoint/2010/main" val="319480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375" y="1600449"/>
            <a:ext cx="5956299" cy="4467225"/>
          </a:xfrm>
          <a:prstGeom prst="rect">
            <a:avLst/>
          </a:prstGeom>
        </p:spPr>
      </p:pic>
      <p:sp>
        <p:nvSpPr>
          <p:cNvPr id="2" name="Title 1"/>
          <p:cNvSpPr>
            <a:spLocks noGrp="1"/>
          </p:cNvSpPr>
          <p:nvPr>
            <p:ph type="title"/>
          </p:nvPr>
        </p:nvSpPr>
        <p:spPr>
          <a:xfrm>
            <a:off x="838200" y="365125"/>
            <a:ext cx="10515600" cy="796925"/>
          </a:xfrm>
        </p:spPr>
        <p:txBody>
          <a:bodyPr/>
          <a:lstStyle/>
          <a:p>
            <a:pPr algn="ctr"/>
            <a:r>
              <a:rPr lang="en-US" dirty="0">
                <a:solidFill>
                  <a:srgbClr val="0000FF"/>
                </a:solidFill>
                <a:effectLst>
                  <a:outerShdw blurRad="38100" dist="38100" dir="2700000" algn="tl">
                    <a:srgbClr val="000000">
                      <a:alpha val="43137"/>
                    </a:srgbClr>
                  </a:outerShdw>
                </a:effectLst>
              </a:rPr>
              <a:t>Flight with a drone and a transmitter</a:t>
            </a:r>
            <a:endParaRPr lang="en-US" dirty="0"/>
          </a:p>
        </p:txBody>
      </p:sp>
      <p:grpSp>
        <p:nvGrpSpPr>
          <p:cNvPr id="11" name="Group 10"/>
          <p:cNvGrpSpPr/>
          <p:nvPr/>
        </p:nvGrpSpPr>
        <p:grpSpPr>
          <a:xfrm>
            <a:off x="4095750" y="2247900"/>
            <a:ext cx="3429000" cy="3148012"/>
            <a:chOff x="4095750" y="2247900"/>
            <a:chExt cx="3429000" cy="3148012"/>
          </a:xfrm>
        </p:grpSpPr>
        <p:sp>
          <p:nvSpPr>
            <p:cNvPr id="7" name="Oval 6"/>
            <p:cNvSpPr/>
            <p:nvPr/>
          </p:nvSpPr>
          <p:spPr>
            <a:xfrm>
              <a:off x="4124325" y="2247900"/>
              <a:ext cx="542925" cy="40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86575" y="2452687"/>
              <a:ext cx="542925" cy="40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95750" y="4514850"/>
              <a:ext cx="542925" cy="40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81825" y="4986337"/>
              <a:ext cx="542925" cy="409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0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Flight with a drone and a transmitter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038" y="2085975"/>
            <a:ext cx="8004891" cy="3667125"/>
          </a:xfrm>
          <a:prstGeom prst="rect">
            <a:avLst/>
          </a:prstGeom>
        </p:spPr>
      </p:pic>
    </p:spTree>
    <p:extLst>
      <p:ext uri="{BB962C8B-B14F-4D97-AF65-F5344CB8AC3E}">
        <p14:creationId xmlns:p14="http://schemas.microsoft.com/office/powerpoint/2010/main" val="3396512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pPr algn="ctr"/>
            <a:r>
              <a:rPr lang="en-US" dirty="0">
                <a:solidFill>
                  <a:srgbClr val="0000FF"/>
                </a:solidFill>
                <a:effectLst>
                  <a:outerShdw blurRad="38100" dist="38100" dir="2700000" algn="tl">
                    <a:srgbClr val="000000">
                      <a:alpha val="43137"/>
                    </a:srgbClr>
                  </a:outerShdw>
                </a:effectLst>
              </a:rPr>
              <a:t>Flight with a drone and a transmitter</a:t>
            </a:r>
            <a:endParaRPr lang="en-US" dirty="0"/>
          </a:p>
        </p:txBody>
      </p:sp>
      <p:sp>
        <p:nvSpPr>
          <p:cNvPr id="3" name="Content Placeholder 2"/>
          <p:cNvSpPr>
            <a:spLocks noGrp="1"/>
          </p:cNvSpPr>
          <p:nvPr>
            <p:ph idx="1"/>
          </p:nvPr>
        </p:nvSpPr>
        <p:spPr/>
        <p:txBody>
          <a:bodyPr/>
          <a:lstStyle/>
          <a:p>
            <a:pPr marL="0" indent="0">
              <a:buNone/>
            </a:pPr>
            <a:r>
              <a:rPr lang="en-US" u="sng" dirty="0" smtClean="0"/>
              <a:t>Potential source of errors </a:t>
            </a:r>
            <a:r>
              <a:rPr lang="en-US" dirty="0" smtClean="0"/>
              <a:t>:</a:t>
            </a:r>
          </a:p>
          <a:p>
            <a:r>
              <a:rPr lang="en-US" dirty="0" smtClean="0"/>
              <a:t>Drone is more or less stable in position but orientation of the antenna might change randomly due to winds …?</a:t>
            </a:r>
          </a:p>
          <a:p>
            <a:endParaRPr lang="en-US" dirty="0" smtClean="0"/>
          </a:p>
          <a:p>
            <a:r>
              <a:rPr lang="en-US" dirty="0" smtClean="0"/>
              <a:t>Drone flies at relatively low elevation (</a:t>
            </a:r>
            <a:r>
              <a:rPr lang="en-US" dirty="0" smtClean="0">
                <a:sym typeface="Symbol" panose="05050102010706020507" pitchFamily="18" charset="2"/>
              </a:rPr>
              <a:t> 20°) </a:t>
            </a:r>
            <a:r>
              <a:rPr lang="en-US" dirty="0" smtClean="0">
                <a:sym typeface="Wingdings" panose="05000000000000000000" pitchFamily="2" charset="2"/>
              </a:rPr>
              <a:t> prone to more errors?</a:t>
            </a:r>
          </a:p>
          <a:p>
            <a:endParaRPr lang="en-US" dirty="0" smtClean="0">
              <a:sym typeface="Wingdings" panose="05000000000000000000" pitchFamily="2" charset="2"/>
            </a:endParaRPr>
          </a:p>
          <a:p>
            <a:r>
              <a:rPr lang="en-US" dirty="0" smtClean="0">
                <a:sym typeface="Wingdings" panose="05000000000000000000" pitchFamily="2" charset="2"/>
              </a:rPr>
              <a:t>Central antenna was tilted by 45° compared to N/S/E/W antennas at the time of the flight  impact on the measurements?</a:t>
            </a:r>
            <a:endParaRPr lang="en-US" dirty="0"/>
          </a:p>
        </p:txBody>
      </p:sp>
    </p:spTree>
    <p:extLst>
      <p:ext uri="{BB962C8B-B14F-4D97-AF65-F5344CB8AC3E}">
        <p14:creationId xmlns:p14="http://schemas.microsoft.com/office/powerpoint/2010/main" val="338570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p:spPr>
        <p:txBody>
          <a:bodyPr/>
          <a:lstStyle/>
          <a:p>
            <a:pPr algn="ctr"/>
            <a:r>
              <a:rPr lang="en-US" dirty="0" smtClean="0">
                <a:solidFill>
                  <a:srgbClr val="0000FF"/>
                </a:solidFill>
                <a:effectLst>
                  <a:outerShdw blurRad="38100" dist="38100" dir="2700000" algn="tl">
                    <a:srgbClr val="000000">
                      <a:alpha val="43137"/>
                    </a:srgbClr>
                  </a:outerShdw>
                </a:effectLst>
              </a:rPr>
              <a:t>Airplane signals</a:t>
            </a:r>
            <a:endParaRPr lang="en-US" dirty="0">
              <a:solidFill>
                <a:srgbClr val="0000FF"/>
              </a:solidFill>
              <a:effectLst>
                <a:outerShdw blurRad="38100" dist="38100" dir="2700000" algn="tl">
                  <a:srgbClr val="000000">
                    <a:alpha val="43137"/>
                  </a:srgbClr>
                </a:outerShdw>
              </a:effectLst>
            </a:endParaRPr>
          </a:p>
        </p:txBody>
      </p:sp>
      <p:grpSp>
        <p:nvGrpSpPr>
          <p:cNvPr id="6" name="Group 5"/>
          <p:cNvGrpSpPr/>
          <p:nvPr/>
        </p:nvGrpSpPr>
        <p:grpSpPr>
          <a:xfrm>
            <a:off x="95552" y="1123950"/>
            <a:ext cx="7314595" cy="5492042"/>
            <a:chOff x="2362502" y="1200150"/>
            <a:chExt cx="7314595" cy="549204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02" y="1200150"/>
              <a:ext cx="7314595" cy="5492042"/>
            </a:xfrm>
            <a:prstGeom prst="rect">
              <a:avLst/>
            </a:prstGeom>
          </p:spPr>
        </p:pic>
        <p:sp>
          <p:nvSpPr>
            <p:cNvPr id="5" name="Rectangle 4"/>
            <p:cNvSpPr/>
            <p:nvPr/>
          </p:nvSpPr>
          <p:spPr>
            <a:xfrm>
              <a:off x="4619625" y="3905250"/>
              <a:ext cx="704850" cy="61912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6" y="2782887"/>
            <a:ext cx="193040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2276" y="4822825"/>
            <a:ext cx="1746250" cy="174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9017000" y="1868486"/>
            <a:ext cx="2241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b="1" dirty="0">
                <a:solidFill>
                  <a:srgbClr val="000000"/>
                </a:solidFill>
                <a:cs typeface="Arial" panose="020B0604020202020204" pitchFamily="34" charset="0"/>
              </a:rPr>
              <a:t>1090MHz ADS-B </a:t>
            </a:r>
            <a:r>
              <a:rPr lang="en-US" altLang="en-US" sz="1800" b="1" dirty="0" smtClean="0">
                <a:solidFill>
                  <a:srgbClr val="000000"/>
                </a:solidFill>
                <a:cs typeface="Arial" panose="020B0604020202020204" pitchFamily="34" charset="0"/>
              </a:rPr>
              <a:t>Antenna and receiver</a:t>
            </a:r>
            <a:endParaRPr lang="en-US" altLang="en-US" sz="1800" b="1" dirty="0">
              <a:solidFill>
                <a:srgbClr val="000000"/>
              </a:solidFill>
              <a:cs typeface="Arial" panose="020B0604020202020204" pitchFamily="34" charset="0"/>
            </a:endParaRPr>
          </a:p>
        </p:txBody>
      </p:sp>
    </p:spTree>
    <p:extLst>
      <p:ext uri="{BB962C8B-B14F-4D97-AF65-F5344CB8AC3E}">
        <p14:creationId xmlns:p14="http://schemas.microsoft.com/office/powerpoint/2010/main" val="3619145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1200"/>
          </a:xfrm>
        </p:spPr>
        <p:txBody>
          <a:bodyPr/>
          <a:lstStyle/>
          <a:p>
            <a:pPr algn="ctr"/>
            <a:r>
              <a:rPr lang="en-US" dirty="0">
                <a:solidFill>
                  <a:srgbClr val="0000FF"/>
                </a:solidFill>
                <a:effectLst>
                  <a:outerShdw blurRad="38100" dist="38100" dir="2700000" algn="tl">
                    <a:srgbClr val="000000">
                      <a:alpha val="43137"/>
                    </a:srgbClr>
                  </a:outerShdw>
                </a:effectLst>
              </a:rPr>
              <a:t>Airplane signals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702" y="1076326"/>
            <a:ext cx="7314595" cy="5492042"/>
          </a:xfrm>
          <a:prstGeom prst="rect">
            <a:avLst/>
          </a:prstGeom>
        </p:spPr>
      </p:pic>
    </p:spTree>
    <p:extLst>
      <p:ext uri="{BB962C8B-B14F-4D97-AF65-F5344CB8AC3E}">
        <p14:creationId xmlns:p14="http://schemas.microsoft.com/office/powerpoint/2010/main" val="407628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350"/>
          </a:xfrm>
        </p:spPr>
        <p:txBody>
          <a:bodyPr/>
          <a:lstStyle/>
          <a:p>
            <a:pPr algn="ctr"/>
            <a:r>
              <a:rPr lang="en-US" dirty="0">
                <a:solidFill>
                  <a:srgbClr val="0000FF"/>
                </a:solidFill>
                <a:effectLst>
                  <a:outerShdw blurRad="38100" dist="38100" dir="2700000" algn="tl">
                    <a:srgbClr val="000000">
                      <a:alpha val="43137"/>
                    </a:srgbClr>
                  </a:outerShdw>
                </a:effectLst>
              </a:rPr>
              <a:t>Airplane signals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43951"/>
            <a:ext cx="6857780" cy="5141375"/>
          </a:xfrm>
          <a:prstGeom prst="rect">
            <a:avLst/>
          </a:prstGeom>
        </p:spPr>
      </p:pic>
    </p:spTree>
    <p:extLst>
      <p:ext uri="{BB962C8B-B14F-4D97-AF65-F5344CB8AC3E}">
        <p14:creationId xmlns:p14="http://schemas.microsoft.com/office/powerpoint/2010/main" val="4181176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2174"/>
          </a:xfrm>
        </p:spPr>
        <p:txBody>
          <a:bodyPr/>
          <a:lstStyle/>
          <a:p>
            <a:pPr algn="ctr"/>
            <a:r>
              <a:rPr lang="en-US" dirty="0" smtClean="0">
                <a:solidFill>
                  <a:srgbClr val="0000FF"/>
                </a:solidFill>
                <a:effectLst>
                  <a:outerShdw blurRad="38100" dist="38100" dir="2700000" algn="tl">
                    <a:srgbClr val="000000">
                      <a:alpha val="43137"/>
                    </a:srgbClr>
                  </a:outerShdw>
                </a:effectLst>
              </a:rPr>
              <a:t>Data from optical CAMS observations</a:t>
            </a:r>
            <a:endParaRPr lang="en-US" dirty="0">
              <a:solidFill>
                <a:srgbClr val="0000FF"/>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574376" y="1905001"/>
            <a:ext cx="4770889" cy="3580004"/>
          </a:xfrm>
          <a:prstGeom prst="rect">
            <a:avLst/>
          </a:prstGeom>
        </p:spPr>
      </p:pic>
      <p:pic>
        <p:nvPicPr>
          <p:cNvPr id="4" name="Picture 3"/>
          <p:cNvPicPr>
            <a:picLocks noChangeAspect="1"/>
          </p:cNvPicPr>
          <p:nvPr/>
        </p:nvPicPr>
        <p:blipFill>
          <a:blip r:embed="rId3"/>
          <a:stretch>
            <a:fillRect/>
          </a:stretch>
        </p:blipFill>
        <p:spPr>
          <a:xfrm>
            <a:off x="6164638" y="1905001"/>
            <a:ext cx="5900467" cy="3580004"/>
          </a:xfrm>
          <a:prstGeom prst="rect">
            <a:avLst/>
          </a:prstGeom>
        </p:spPr>
      </p:pic>
    </p:spTree>
    <p:extLst>
      <p:ext uri="{BB962C8B-B14F-4D97-AF65-F5344CB8AC3E}">
        <p14:creationId xmlns:p14="http://schemas.microsoft.com/office/powerpoint/2010/main" val="398254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Data from optical CAMS observations</a:t>
            </a:r>
            <a:endParaRPr lang="en-US" dirty="0"/>
          </a:p>
        </p:txBody>
      </p:sp>
      <p:pic>
        <p:nvPicPr>
          <p:cNvPr id="3" name="Picture 2"/>
          <p:cNvPicPr>
            <a:picLocks noChangeAspect="1"/>
          </p:cNvPicPr>
          <p:nvPr/>
        </p:nvPicPr>
        <p:blipFill>
          <a:blip r:embed="rId2"/>
          <a:stretch>
            <a:fillRect/>
          </a:stretch>
        </p:blipFill>
        <p:spPr>
          <a:xfrm>
            <a:off x="417275" y="1884290"/>
            <a:ext cx="5645267" cy="2544835"/>
          </a:xfrm>
          <a:prstGeom prst="rect">
            <a:avLst/>
          </a:prstGeom>
        </p:spPr>
      </p:pic>
      <p:grpSp>
        <p:nvGrpSpPr>
          <p:cNvPr id="6" name="Group 5"/>
          <p:cNvGrpSpPr/>
          <p:nvPr/>
        </p:nvGrpSpPr>
        <p:grpSpPr>
          <a:xfrm>
            <a:off x="7318950" y="1884290"/>
            <a:ext cx="3612000" cy="2544835"/>
            <a:chOff x="7318950" y="1884290"/>
            <a:chExt cx="3612000" cy="2544835"/>
          </a:xfrm>
        </p:grpSpPr>
        <p:pic>
          <p:nvPicPr>
            <p:cNvPr id="4" name="Picture 3"/>
            <p:cNvPicPr>
              <a:picLocks noChangeAspect="1"/>
            </p:cNvPicPr>
            <p:nvPr/>
          </p:nvPicPr>
          <p:blipFill>
            <a:blip r:embed="rId3"/>
            <a:stretch>
              <a:fillRect/>
            </a:stretch>
          </p:blipFill>
          <p:spPr>
            <a:xfrm>
              <a:off x="7318950" y="1965325"/>
              <a:ext cx="3612000" cy="2463800"/>
            </a:xfrm>
            <a:prstGeom prst="rect">
              <a:avLst/>
            </a:prstGeom>
          </p:spPr>
        </p:pic>
        <p:sp>
          <p:nvSpPr>
            <p:cNvPr id="5" name="TextBox 4"/>
            <p:cNvSpPr txBox="1"/>
            <p:nvPr/>
          </p:nvSpPr>
          <p:spPr>
            <a:xfrm>
              <a:off x="7318950" y="1884290"/>
              <a:ext cx="453450" cy="554110"/>
            </a:xfrm>
            <a:prstGeom prst="rect">
              <a:avLst/>
            </a:prstGeom>
            <a:solidFill>
              <a:schemeClr val="bg1"/>
            </a:solidFill>
          </p:spPr>
          <p:txBody>
            <a:bodyPr wrap="square" rtlCol="0">
              <a:spAutoFit/>
            </a:bodyPr>
            <a:lstStyle/>
            <a:p>
              <a:endParaRPr lang="en-US" dirty="0"/>
            </a:p>
          </p:txBody>
        </p:sp>
      </p:grpSp>
      <p:pic>
        <p:nvPicPr>
          <p:cNvPr id="7" name="Picture 6"/>
          <p:cNvPicPr>
            <a:picLocks noChangeAspect="1"/>
          </p:cNvPicPr>
          <p:nvPr/>
        </p:nvPicPr>
        <p:blipFill>
          <a:blip r:embed="rId4"/>
          <a:stretch>
            <a:fillRect/>
          </a:stretch>
        </p:blipFill>
        <p:spPr>
          <a:xfrm>
            <a:off x="6159899" y="4991100"/>
            <a:ext cx="4779317" cy="1063750"/>
          </a:xfrm>
          <a:prstGeom prst="rect">
            <a:avLst/>
          </a:prstGeom>
        </p:spPr>
      </p:pic>
    </p:spTree>
    <p:extLst>
      <p:ext uri="{BB962C8B-B14F-4D97-AF65-F5344CB8AC3E}">
        <p14:creationId xmlns:p14="http://schemas.microsoft.com/office/powerpoint/2010/main" val="79776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lstStyle/>
          <a:p>
            <a:pPr algn="ctr"/>
            <a:r>
              <a:rPr lang="en-US" dirty="0">
                <a:solidFill>
                  <a:srgbClr val="0000FF"/>
                </a:solidFill>
                <a:effectLst>
                  <a:outerShdw blurRad="38100" dist="38100" dir="2700000" algn="tl">
                    <a:srgbClr val="000000">
                      <a:alpha val="43137"/>
                    </a:srgbClr>
                  </a:outerShdw>
                </a:effectLst>
              </a:rPr>
              <a:t>Data from optical CAMS observations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02" y="1295401"/>
            <a:ext cx="7006374" cy="5260620"/>
          </a:xfrm>
          <a:prstGeom prst="rect">
            <a:avLst/>
          </a:prstGeom>
        </p:spPr>
      </p:pic>
      <p:sp>
        <p:nvSpPr>
          <p:cNvPr id="4" name="Rectangle 3"/>
          <p:cNvSpPr/>
          <p:nvPr/>
        </p:nvSpPr>
        <p:spPr>
          <a:xfrm>
            <a:off x="7734300" y="2390774"/>
            <a:ext cx="180975" cy="2924176"/>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544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31775"/>
            <a:ext cx="10515600" cy="1325563"/>
          </a:xfrm>
        </p:spPr>
        <p:txBody>
          <a:bodyPr/>
          <a:lstStyle/>
          <a:p>
            <a:pPr algn="ctr"/>
            <a:r>
              <a:rPr lang="en-US" dirty="0">
                <a:solidFill>
                  <a:srgbClr val="0000FF"/>
                </a:solidFill>
                <a:effectLst>
                  <a:outerShdw blurRad="38100" dist="38100" dir="2700000" algn="tl">
                    <a:srgbClr val="000000">
                      <a:alpha val="43137"/>
                    </a:srgbClr>
                  </a:outerShdw>
                </a:effectLst>
              </a:rPr>
              <a:t>Data from optical CAMS observations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 r="-139" b="20758"/>
          <a:stretch/>
        </p:blipFill>
        <p:spPr>
          <a:xfrm>
            <a:off x="1671712" y="1557338"/>
            <a:ext cx="8248156" cy="4900613"/>
          </a:xfrm>
          <a:prstGeom prst="rect">
            <a:avLst/>
          </a:prstGeom>
        </p:spPr>
      </p:pic>
    </p:spTree>
    <p:extLst>
      <p:ext uri="{BB962C8B-B14F-4D97-AF65-F5344CB8AC3E}">
        <p14:creationId xmlns:p14="http://schemas.microsoft.com/office/powerpoint/2010/main" val="68321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7982"/>
            <a:ext cx="10515600" cy="1325563"/>
          </a:xfrm>
        </p:spPr>
        <p:txBody>
          <a:bodyPr/>
          <a:lstStyle/>
          <a:p>
            <a:pPr algn="ctr"/>
            <a:r>
              <a:rPr lang="en-US" dirty="0" smtClean="0">
                <a:solidFill>
                  <a:srgbClr val="0000FF"/>
                </a:solidFill>
                <a:effectLst>
                  <a:outerShdw blurRad="38100" dist="38100" dir="2700000" algn="tl">
                    <a:srgbClr val="000000">
                      <a:alpha val="43137"/>
                    </a:srgbClr>
                  </a:outerShdw>
                </a:effectLst>
              </a:rPr>
              <a:t>The BRAMS radio interferometer in </a:t>
            </a:r>
            <a:r>
              <a:rPr lang="en-US" dirty="0" err="1" smtClean="0">
                <a:solidFill>
                  <a:srgbClr val="0000FF"/>
                </a:solidFill>
                <a:effectLst>
                  <a:outerShdw blurRad="38100" dist="38100" dir="2700000" algn="tl">
                    <a:srgbClr val="000000">
                      <a:alpha val="43137"/>
                    </a:srgbClr>
                  </a:outerShdw>
                </a:effectLst>
              </a:rPr>
              <a:t>Humain</a:t>
            </a:r>
            <a:endParaRPr lang="en-US" dirty="0">
              <a:solidFill>
                <a:srgbClr val="0000FF"/>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013057" y="1246462"/>
            <a:ext cx="3459853" cy="2657999"/>
          </a:xfrm>
          <a:prstGeom prst="rect">
            <a:avLst/>
          </a:prstGeom>
        </p:spPr>
      </p:pic>
      <p:pic>
        <p:nvPicPr>
          <p:cNvPr id="6" name="Picture 5"/>
          <p:cNvPicPr>
            <a:picLocks noChangeAspect="1"/>
          </p:cNvPicPr>
          <p:nvPr/>
        </p:nvPicPr>
        <p:blipFill>
          <a:blip r:embed="rId3"/>
          <a:stretch>
            <a:fillRect/>
          </a:stretch>
        </p:blipFill>
        <p:spPr>
          <a:xfrm>
            <a:off x="4647768" y="1426265"/>
            <a:ext cx="7053683" cy="2298391"/>
          </a:xfrm>
          <a:prstGeom prst="rect">
            <a:avLst/>
          </a:prstGeom>
        </p:spPr>
      </p:pic>
      <p:sp>
        <p:nvSpPr>
          <p:cNvPr id="7" name="Oval 6"/>
          <p:cNvSpPr/>
          <p:nvPr/>
        </p:nvSpPr>
        <p:spPr>
          <a:xfrm>
            <a:off x="3161211" y="3230880"/>
            <a:ext cx="165463" cy="174171"/>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013057" y="4109453"/>
            <a:ext cx="4078577" cy="1652159"/>
          </a:xfrm>
          <a:prstGeom prst="rect">
            <a:avLst/>
          </a:prstGeom>
        </p:spPr>
      </p:pic>
      <p:pic>
        <p:nvPicPr>
          <p:cNvPr id="9" name="Picture 8"/>
          <p:cNvPicPr>
            <a:picLocks noChangeAspect="1"/>
          </p:cNvPicPr>
          <p:nvPr/>
        </p:nvPicPr>
        <p:blipFill>
          <a:blip r:embed="rId5"/>
          <a:stretch>
            <a:fillRect/>
          </a:stretch>
        </p:blipFill>
        <p:spPr>
          <a:xfrm>
            <a:off x="2302028" y="6088955"/>
            <a:ext cx="1883827" cy="554784"/>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4051720"/>
            <a:ext cx="44116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stretch>
            <a:fillRect/>
          </a:stretch>
        </p:blipFill>
        <p:spPr>
          <a:xfrm>
            <a:off x="5533216" y="5616462"/>
            <a:ext cx="4852837" cy="1255885"/>
          </a:xfrm>
          <a:prstGeom prst="rect">
            <a:avLst/>
          </a:prstGeom>
        </p:spPr>
      </p:pic>
      <p:sp>
        <p:nvSpPr>
          <p:cNvPr id="12" name="TextBox 2"/>
          <p:cNvSpPr txBox="1">
            <a:spLocks noChangeArrowheads="1"/>
          </p:cNvSpPr>
          <p:nvPr/>
        </p:nvSpPr>
        <p:spPr bwMode="auto">
          <a:xfrm>
            <a:off x="10971483" y="5282827"/>
            <a:ext cx="1081087" cy="64611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BE" altLang="en-US" sz="1800">
                <a:solidFill>
                  <a:srgbClr val="000000"/>
                </a:solidFill>
                <a:cs typeface="Arial" panose="020B0604020202020204" pitchFamily="34" charset="0"/>
              </a:rPr>
              <a:t>d</a:t>
            </a:r>
            <a:r>
              <a:rPr lang="fr-BE" altLang="en-US" sz="1800" baseline="-25000">
                <a:solidFill>
                  <a:srgbClr val="000000"/>
                </a:solidFill>
                <a:cs typeface="Arial" panose="020B0604020202020204" pitchFamily="34" charset="0"/>
              </a:rPr>
              <a:t>1</a:t>
            </a:r>
            <a:r>
              <a:rPr lang="fr-BE" altLang="en-US" sz="1800">
                <a:solidFill>
                  <a:srgbClr val="000000"/>
                </a:solidFill>
                <a:cs typeface="Arial" panose="020B0604020202020204" pitchFamily="34" charset="0"/>
              </a:rPr>
              <a:t> = 2.5 </a:t>
            </a:r>
            <a:r>
              <a:rPr lang="fr-BE" altLang="en-US" sz="1800">
                <a:solidFill>
                  <a:srgbClr val="000000"/>
                </a:solidFill>
                <a:cs typeface="Arial" panose="020B0604020202020204" pitchFamily="34" charset="0"/>
                <a:sym typeface="Symbol" panose="05050102010706020507" pitchFamily="18" charset="2"/>
              </a:rPr>
              <a:t></a:t>
            </a:r>
          </a:p>
          <a:p>
            <a:pPr fontAlgn="base">
              <a:spcBef>
                <a:spcPct val="0"/>
              </a:spcBef>
              <a:spcAft>
                <a:spcPct val="0"/>
              </a:spcAft>
              <a:buFontTx/>
              <a:buNone/>
            </a:pPr>
            <a:r>
              <a:rPr lang="fr-BE" altLang="en-US" sz="1800">
                <a:solidFill>
                  <a:srgbClr val="000000"/>
                </a:solidFill>
                <a:cs typeface="Arial" panose="020B0604020202020204" pitchFamily="34" charset="0"/>
                <a:sym typeface="Symbol" panose="05050102010706020507" pitchFamily="18" charset="2"/>
              </a:rPr>
              <a:t>d</a:t>
            </a:r>
            <a:r>
              <a:rPr lang="fr-BE" altLang="en-US" sz="1800" baseline="-25000">
                <a:solidFill>
                  <a:srgbClr val="000000"/>
                </a:solidFill>
                <a:cs typeface="Arial" panose="020B0604020202020204" pitchFamily="34" charset="0"/>
                <a:sym typeface="Symbol" panose="05050102010706020507" pitchFamily="18" charset="2"/>
              </a:rPr>
              <a:t>2</a:t>
            </a:r>
            <a:r>
              <a:rPr lang="fr-BE" altLang="en-US" sz="1800">
                <a:solidFill>
                  <a:srgbClr val="000000"/>
                </a:solidFill>
                <a:cs typeface="Arial" panose="020B0604020202020204" pitchFamily="34" charset="0"/>
                <a:sym typeface="Symbol" panose="05050102010706020507" pitchFamily="18" charset="2"/>
              </a:rPr>
              <a:t> = 2 </a:t>
            </a:r>
            <a:r>
              <a:rPr lang="fr-BE" altLang="en-US" sz="1800">
                <a:solidFill>
                  <a:srgbClr val="000000"/>
                </a:solidFill>
                <a:cs typeface="Arial" panose="020B0604020202020204" pitchFamily="34" charset="0"/>
              </a:rPr>
              <a:t> </a:t>
            </a:r>
            <a:endParaRPr lang="en-US" altLang="en-US" sz="1800">
              <a:solidFill>
                <a:srgbClr val="000000"/>
              </a:solidFill>
              <a:cs typeface="Arial" panose="020B0604020202020204" pitchFamily="34" charset="0"/>
            </a:endParaRPr>
          </a:p>
        </p:txBody>
      </p:sp>
      <p:sp>
        <p:nvSpPr>
          <p:cNvPr id="13" name="TextBox 1"/>
          <p:cNvSpPr txBox="1">
            <a:spLocks noChangeArrowheads="1"/>
          </p:cNvSpPr>
          <p:nvPr/>
        </p:nvSpPr>
        <p:spPr bwMode="auto">
          <a:xfrm>
            <a:off x="4472910" y="3964482"/>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BE" altLang="en-US" sz="1800" dirty="0">
                <a:solidFill>
                  <a:srgbClr val="000000"/>
                </a:solidFill>
                <a:cs typeface="Arial" panose="020B0604020202020204" pitchFamily="34" charset="0"/>
              </a:rPr>
              <a:t>Jones et al (1998)</a:t>
            </a:r>
            <a:endParaRPr lang="en-US" altLang="en-US" sz="1800" dirty="0">
              <a:solidFill>
                <a:srgbClr val="000000"/>
              </a:solidFill>
              <a:cs typeface="Arial" panose="020B0604020202020204" pitchFamily="34" charset="0"/>
            </a:endParaRPr>
          </a:p>
        </p:txBody>
      </p:sp>
    </p:spTree>
    <p:extLst>
      <p:ext uri="{BB962C8B-B14F-4D97-AF65-F5344CB8AC3E}">
        <p14:creationId xmlns:p14="http://schemas.microsoft.com/office/powerpoint/2010/main" val="3787693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effectLst>
                  <a:outerShdw blurRad="38100" dist="38100" dir="2700000" algn="tl">
                    <a:srgbClr val="000000">
                      <a:alpha val="43137"/>
                    </a:srgbClr>
                  </a:outerShdw>
                </a:effectLst>
              </a:rPr>
              <a:t>Conclusions</a:t>
            </a:r>
            <a:endParaRPr lang="en-US" dirty="0">
              <a:solidFill>
                <a:srgbClr val="0000FF"/>
              </a:solidFill>
              <a:effectLst>
                <a:outerShdw blurRad="38100" dist="38100" dir="2700000" algn="tl">
                  <a:srgbClr val="000000">
                    <a:alpha val="43137"/>
                  </a:srgbClr>
                </a:outerShdw>
              </a:effectLst>
            </a:endParaRPr>
          </a:p>
        </p:txBody>
      </p:sp>
      <p:sp>
        <p:nvSpPr>
          <p:cNvPr id="3" name="TextBox 2"/>
          <p:cNvSpPr txBox="1"/>
          <p:nvPr/>
        </p:nvSpPr>
        <p:spPr>
          <a:xfrm>
            <a:off x="733425" y="2276475"/>
            <a:ext cx="9572625"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3 methods for calibrating the BRAMS interferometer have been developed.  None of them is giving satisfactory results so far (precision on azimuth / elevation of </a:t>
            </a:r>
            <a:r>
              <a:rPr lang="en-US" dirty="0" smtClean="0">
                <a:sym typeface="Symbol" panose="05050102010706020507" pitchFamily="18" charset="2"/>
              </a:rPr>
              <a:t> 1°)</a:t>
            </a:r>
          </a:p>
          <a:p>
            <a:pPr marL="285750" indent="-285750">
              <a:buFont typeface="Arial" panose="020B0604020202020204" pitchFamily="34" charset="0"/>
              <a:buChar char="•"/>
            </a:pPr>
            <a:endParaRPr lang="en-US" dirty="0">
              <a:sym typeface="Symbol" panose="05050102010706020507" pitchFamily="18" charset="2"/>
            </a:endParaRPr>
          </a:p>
          <a:p>
            <a:pPr marL="285750" indent="-285750">
              <a:buFont typeface="Arial" panose="020B0604020202020204" pitchFamily="34" charset="0"/>
              <a:buChar char="•"/>
            </a:pPr>
            <a:r>
              <a:rPr lang="en-US" dirty="0" smtClean="0">
                <a:sym typeface="Symbol" panose="05050102010706020507" pitchFamily="18" charset="2"/>
              </a:rPr>
              <a:t>The use of the drone is the most complex one to analyze and reproduce, therefore the two other methods will be favored in the future</a:t>
            </a:r>
          </a:p>
          <a:p>
            <a:pPr marL="285750" indent="-285750">
              <a:buFont typeface="Arial" panose="020B0604020202020204" pitchFamily="34" charset="0"/>
              <a:buChar char="•"/>
            </a:pPr>
            <a:endParaRPr lang="en-US" dirty="0">
              <a:sym typeface="Symbol" panose="05050102010706020507" pitchFamily="18" charset="2"/>
            </a:endParaRPr>
          </a:p>
          <a:p>
            <a:pPr marL="285750" indent="-285750">
              <a:buFont typeface="Arial" panose="020B0604020202020204" pitchFamily="34" charset="0"/>
              <a:buChar char="•"/>
            </a:pPr>
            <a:r>
              <a:rPr lang="en-US" dirty="0" smtClean="0">
                <a:sym typeface="Symbol" panose="05050102010706020507" pitchFamily="18" charset="2"/>
              </a:rPr>
              <a:t>Additional tests and analyses need to be done to reach the desired accuracy.  One important aspect is that the phase centers of the antennas have been accurately measured using a telemeter and an inclinometer.  There are vertical differences between these centers that can reach up to 20 cm.  This will be corrected soon.  The impact on these results still has to be determined.</a:t>
            </a:r>
            <a:endParaRPr lang="en-US" dirty="0"/>
          </a:p>
        </p:txBody>
      </p:sp>
    </p:spTree>
    <p:extLst>
      <p:ext uri="{BB962C8B-B14F-4D97-AF65-F5344CB8AC3E}">
        <p14:creationId xmlns:p14="http://schemas.microsoft.com/office/powerpoint/2010/main" val="2179759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2127250"/>
            <a:ext cx="10515600" cy="3378200"/>
          </a:xfrm>
        </p:spPr>
        <p:txBody>
          <a:bodyPr/>
          <a:lstStyle/>
          <a:p>
            <a:r>
              <a:rPr lang="en-US" dirty="0" smtClean="0">
                <a:solidFill>
                  <a:srgbClr val="0000FF"/>
                </a:solidFill>
              </a:rPr>
              <a:t>Thank you for your attention</a:t>
            </a:r>
            <a:br>
              <a:rPr lang="en-US" dirty="0" smtClean="0">
                <a:solidFill>
                  <a:srgbClr val="0000FF"/>
                </a:solidFill>
              </a:rPr>
            </a:br>
            <a:r>
              <a:rPr lang="en-US" dirty="0">
                <a:solidFill>
                  <a:srgbClr val="0000FF"/>
                </a:solidFill>
              </a:rPr>
              <a:t/>
            </a:r>
            <a:br>
              <a:rPr lang="en-US" dirty="0">
                <a:solidFill>
                  <a:srgbClr val="0000FF"/>
                </a:solidFill>
              </a:rPr>
            </a:br>
            <a:r>
              <a:rPr lang="en-US" dirty="0" smtClean="0">
                <a:solidFill>
                  <a:srgbClr val="0000FF"/>
                </a:solidFill>
              </a:rPr>
              <a:t>Thank you to Lea </a:t>
            </a:r>
            <a:r>
              <a:rPr lang="en-US" dirty="0" err="1" smtClean="0">
                <a:solidFill>
                  <a:srgbClr val="0000FF"/>
                </a:solidFill>
              </a:rPr>
              <a:t>Planquart</a:t>
            </a:r>
            <a:r>
              <a:rPr lang="en-US" dirty="0" smtClean="0">
                <a:solidFill>
                  <a:srgbClr val="0000FF"/>
                </a:solidFill>
              </a:rPr>
              <a:t> (University of Brussels)</a:t>
            </a:r>
            <a:endParaRPr lang="en-US" dirty="0">
              <a:solidFill>
                <a:srgbClr val="0000FF"/>
              </a:solidFill>
            </a:endParaRPr>
          </a:p>
        </p:txBody>
      </p:sp>
    </p:spTree>
    <p:extLst>
      <p:ext uri="{BB962C8B-B14F-4D97-AF65-F5344CB8AC3E}">
        <p14:creationId xmlns:p14="http://schemas.microsoft.com/office/powerpoint/2010/main" val="72435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0000FF"/>
                </a:solidFill>
                <a:effectLst>
                  <a:outerShdw blurRad="38100" dist="38100" dir="2700000" algn="tl">
                    <a:srgbClr val="000000">
                      <a:alpha val="43137"/>
                    </a:srgbClr>
                  </a:outerShdw>
                </a:effectLst>
              </a:rPr>
              <a:t>The BRAMS radio interferometer in </a:t>
            </a:r>
            <a:r>
              <a:rPr lang="en-US" dirty="0" err="1">
                <a:solidFill>
                  <a:srgbClr val="0000FF"/>
                </a:solidFill>
                <a:effectLst>
                  <a:outerShdw blurRad="38100" dist="38100" dir="2700000" algn="tl">
                    <a:srgbClr val="000000">
                      <a:alpha val="43137"/>
                    </a:srgbClr>
                  </a:outerShdw>
                </a:effectLst>
              </a:rPr>
              <a:t>Humain</a:t>
            </a:r>
            <a:endParaRPr lang="en-US" dirty="0"/>
          </a:p>
        </p:txBody>
      </p:sp>
      <p:pic>
        <p:nvPicPr>
          <p:cNvPr id="4" name="Picture 3"/>
          <p:cNvPicPr>
            <a:picLocks noChangeAspect="1"/>
          </p:cNvPicPr>
          <p:nvPr/>
        </p:nvPicPr>
        <p:blipFill>
          <a:blip r:embed="rId2"/>
          <a:stretch>
            <a:fillRect/>
          </a:stretch>
        </p:blipFill>
        <p:spPr>
          <a:xfrm>
            <a:off x="768531" y="1256532"/>
            <a:ext cx="4243184" cy="5419814"/>
          </a:xfrm>
          <a:prstGeom prst="rect">
            <a:avLst/>
          </a:prstGeom>
        </p:spPr>
      </p:pic>
      <p:pic>
        <p:nvPicPr>
          <p:cNvPr id="5" name="Picture 4"/>
          <p:cNvPicPr>
            <a:picLocks noChangeAspect="1"/>
          </p:cNvPicPr>
          <p:nvPr/>
        </p:nvPicPr>
        <p:blipFill>
          <a:blip r:embed="rId3"/>
          <a:stretch>
            <a:fillRect/>
          </a:stretch>
        </p:blipFill>
        <p:spPr>
          <a:xfrm>
            <a:off x="5622215" y="1256532"/>
            <a:ext cx="5121084" cy="3316511"/>
          </a:xfrm>
          <a:prstGeom prst="rect">
            <a:avLst/>
          </a:prstGeom>
        </p:spPr>
      </p:pic>
      <p:pic>
        <p:nvPicPr>
          <p:cNvPr id="7" name="Picture 6"/>
          <p:cNvPicPr>
            <a:picLocks noChangeAspect="1"/>
          </p:cNvPicPr>
          <p:nvPr/>
        </p:nvPicPr>
        <p:blipFill>
          <a:blip r:embed="rId4"/>
          <a:stretch>
            <a:fillRect/>
          </a:stretch>
        </p:blipFill>
        <p:spPr>
          <a:xfrm>
            <a:off x="5622215" y="4800135"/>
            <a:ext cx="4176122" cy="1487553"/>
          </a:xfrm>
          <a:prstGeom prst="rect">
            <a:avLst/>
          </a:prstGeom>
        </p:spPr>
      </p:pic>
      <p:sp>
        <p:nvSpPr>
          <p:cNvPr id="8" name="TextBox 4"/>
          <p:cNvSpPr txBox="1">
            <a:spLocks noChangeArrowheads="1"/>
          </p:cNvSpPr>
          <p:nvPr/>
        </p:nvSpPr>
        <p:spPr bwMode="auto">
          <a:xfrm>
            <a:off x="9798337" y="5220745"/>
            <a:ext cx="1587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l-GR" altLang="en-US" sz="1800" dirty="0">
                <a:solidFill>
                  <a:srgbClr val="000000"/>
                </a:solidFill>
                <a:cs typeface="Arial" panose="020B0604020202020204" pitchFamily="34" charset="0"/>
              </a:rPr>
              <a:t>α</a:t>
            </a:r>
            <a:r>
              <a:rPr lang="fr-BE" altLang="en-US" sz="1800" dirty="0">
                <a:solidFill>
                  <a:srgbClr val="000000"/>
                </a:solidFill>
                <a:cs typeface="Arial" panose="020B0604020202020204" pitchFamily="34" charset="0"/>
              </a:rPr>
              <a:t> : </a:t>
            </a:r>
            <a:r>
              <a:rPr lang="fr-BE" altLang="en-US" sz="1800" dirty="0" err="1" smtClean="0">
                <a:solidFill>
                  <a:srgbClr val="000000"/>
                </a:solidFill>
                <a:cs typeface="Arial" panose="020B0604020202020204" pitchFamily="34" charset="0"/>
              </a:rPr>
              <a:t>elevation</a:t>
            </a:r>
            <a:endParaRPr lang="fr-BE" altLang="en-US" sz="1800" dirty="0" smtClean="0">
              <a:solidFill>
                <a:srgbClr val="000000"/>
              </a:solidFill>
              <a:cs typeface="Arial" panose="020B0604020202020204" pitchFamily="34" charset="0"/>
            </a:endParaRPr>
          </a:p>
          <a:p>
            <a:pPr fontAlgn="base">
              <a:spcBef>
                <a:spcPct val="0"/>
              </a:spcBef>
              <a:spcAft>
                <a:spcPct val="0"/>
              </a:spcAft>
              <a:buFontTx/>
              <a:buNone/>
            </a:pPr>
            <a:r>
              <a:rPr lang="el-GR" altLang="en-US" sz="1800" dirty="0" smtClean="0">
                <a:solidFill>
                  <a:srgbClr val="000000"/>
                </a:solidFill>
                <a:cs typeface="Arial" panose="020B0604020202020204" pitchFamily="34" charset="0"/>
                <a:sym typeface="Symbol" panose="05050102010706020507" pitchFamily="18" charset="2"/>
              </a:rPr>
              <a:t></a:t>
            </a:r>
            <a:r>
              <a:rPr lang="fr-BE" altLang="en-US" sz="1800" dirty="0" smtClean="0">
                <a:solidFill>
                  <a:srgbClr val="000000"/>
                </a:solidFill>
                <a:cs typeface="Arial" panose="020B0604020202020204" pitchFamily="34" charset="0"/>
                <a:sym typeface="Symbol" panose="05050102010706020507" pitchFamily="18" charset="2"/>
              </a:rPr>
              <a:t> </a:t>
            </a:r>
            <a:r>
              <a:rPr lang="fr-BE" altLang="en-US" sz="1800" dirty="0">
                <a:solidFill>
                  <a:srgbClr val="000000"/>
                </a:solidFill>
                <a:cs typeface="Arial" panose="020B0604020202020204" pitchFamily="34" charset="0"/>
                <a:sym typeface="Symbol" panose="05050102010706020507" pitchFamily="18" charset="2"/>
              </a:rPr>
              <a:t>: </a:t>
            </a:r>
            <a:r>
              <a:rPr lang="fr-BE" altLang="en-US" sz="1800" dirty="0" err="1">
                <a:solidFill>
                  <a:srgbClr val="000000"/>
                </a:solidFill>
                <a:cs typeface="Arial" panose="020B0604020202020204" pitchFamily="34" charset="0"/>
                <a:sym typeface="Symbol" panose="05050102010706020507" pitchFamily="18" charset="2"/>
              </a:rPr>
              <a:t>azimuth</a:t>
            </a:r>
            <a:r>
              <a:rPr lang="fr-BE" altLang="en-US" sz="1800" dirty="0">
                <a:solidFill>
                  <a:srgbClr val="000000"/>
                </a:solidFill>
                <a:cs typeface="Arial" panose="020B0604020202020204" pitchFamily="34" charset="0"/>
                <a:sym typeface="Symbol" panose="05050102010706020507" pitchFamily="18" charset="2"/>
              </a:rPr>
              <a:t> </a:t>
            </a:r>
            <a:endParaRPr lang="en-US" altLang="en-US" sz="1800" dirty="0">
              <a:solidFill>
                <a:srgbClr val="000000"/>
              </a:solidFill>
              <a:cs typeface="Arial" panose="020B0604020202020204" pitchFamily="34" charset="0"/>
            </a:endParaRPr>
          </a:p>
        </p:txBody>
      </p:sp>
    </p:spTree>
    <p:extLst>
      <p:ext uri="{BB962C8B-B14F-4D97-AF65-F5344CB8AC3E}">
        <p14:creationId xmlns:p14="http://schemas.microsoft.com/office/powerpoint/2010/main" val="355465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164829"/>
            <a:ext cx="10515600" cy="800100"/>
          </a:xfrm>
        </p:spPr>
        <p:txBody>
          <a:bodyPr/>
          <a:lstStyle/>
          <a:p>
            <a:pPr algn="ctr"/>
            <a:r>
              <a:rPr lang="en-US" dirty="0" smtClean="0">
                <a:solidFill>
                  <a:srgbClr val="0000FF"/>
                </a:solidFill>
                <a:effectLst>
                  <a:outerShdw blurRad="38100" dist="38100" dir="2700000" algn="tl">
                    <a:srgbClr val="000000">
                      <a:alpha val="43137"/>
                    </a:srgbClr>
                  </a:outerShdw>
                </a:effectLst>
              </a:rPr>
              <a:t>An example of result</a:t>
            </a:r>
            <a:endParaRPr lang="en-US" dirty="0">
              <a:solidFill>
                <a:srgbClr val="0000FF"/>
              </a:solidFill>
              <a:effectLst>
                <a:outerShdw blurRad="38100" dist="38100" dir="2700000" algn="tl">
                  <a:srgbClr val="000000">
                    <a:alpha val="43137"/>
                  </a:srgbClr>
                </a:outerShdw>
              </a:effectLst>
            </a:endParaRPr>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2947" y="1000605"/>
            <a:ext cx="5923267" cy="444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projects\BRAMS\Tests_Interferometer\HL\BEHUMA_20161205_0035_2_spectrogramme_rectang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3" y="976435"/>
            <a:ext cx="5866375" cy="440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608933" y="498204"/>
            <a:ext cx="896017" cy="2035446"/>
          </a:xfrm>
          <a:prstGeom prst="straightConnector1">
            <a:avLst/>
          </a:prstGeom>
          <a:noFill/>
          <a:ln w="25400" cap="flat" cmpd="sng" algn="ctr">
            <a:solidFill>
              <a:srgbClr val="00B050"/>
            </a:solidFill>
            <a:prstDash val="solid"/>
            <a:tailEnd type="arrow"/>
          </a:ln>
          <a:effectLst/>
        </p:spPr>
      </p:cxnSp>
      <p:cxnSp>
        <p:nvCxnSpPr>
          <p:cNvPr id="7" name="Straight Arrow Connector 6"/>
          <p:cNvCxnSpPr/>
          <p:nvPr/>
        </p:nvCxnSpPr>
        <p:spPr>
          <a:xfrm>
            <a:off x="1046899" y="5448221"/>
            <a:ext cx="3982301" cy="0"/>
          </a:xfrm>
          <a:prstGeom prst="straightConnector1">
            <a:avLst/>
          </a:prstGeom>
          <a:noFill/>
          <a:ln w="25400" cap="flat" cmpd="sng" algn="ctr">
            <a:solidFill>
              <a:srgbClr val="4F81BD">
                <a:shade val="95000"/>
                <a:satMod val="105000"/>
              </a:srgbClr>
            </a:solidFill>
            <a:prstDash val="solid"/>
            <a:tailEnd type="arrow"/>
          </a:ln>
          <a:effectLst/>
        </p:spPr>
      </p:cxnSp>
      <p:sp>
        <p:nvSpPr>
          <p:cNvPr id="8" name="TextBox 5"/>
          <p:cNvSpPr txBox="1">
            <a:spLocks noChangeArrowheads="1"/>
          </p:cNvSpPr>
          <p:nvPr/>
        </p:nvSpPr>
        <p:spPr bwMode="auto">
          <a:xfrm>
            <a:off x="2364949" y="5582540"/>
            <a:ext cx="134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fr-BE" altLang="en-US" sz="1200" dirty="0">
                <a:solidFill>
                  <a:srgbClr val="000000"/>
                </a:solidFill>
                <a:cs typeface="Arial" panose="020B0604020202020204" pitchFamily="34" charset="0"/>
              </a:rPr>
              <a:t>Time (sec)</a:t>
            </a:r>
            <a:endParaRPr lang="en-US" altLang="en-US" sz="1200" dirty="0">
              <a:solidFill>
                <a:srgbClr val="000000"/>
              </a:solidFill>
              <a:cs typeface="Arial" panose="020B0604020202020204" pitchFamily="34" charset="0"/>
            </a:endParaRPr>
          </a:p>
        </p:txBody>
      </p:sp>
      <p:cxnSp>
        <p:nvCxnSpPr>
          <p:cNvPr id="11" name="Straight Arrow Connector 10"/>
          <p:cNvCxnSpPr/>
          <p:nvPr/>
        </p:nvCxnSpPr>
        <p:spPr>
          <a:xfrm flipH="1" flipV="1">
            <a:off x="577210" y="1257405"/>
            <a:ext cx="15029" cy="3690951"/>
          </a:xfrm>
          <a:prstGeom prst="straightConnector1">
            <a:avLst/>
          </a:prstGeom>
          <a:noFill/>
          <a:ln w="25400" cap="flat" cmpd="sng" algn="ctr">
            <a:solidFill>
              <a:srgbClr val="4F81BD">
                <a:shade val="95000"/>
                <a:satMod val="105000"/>
              </a:srgbClr>
            </a:solidFill>
            <a:prstDash val="solid"/>
            <a:tailEnd type="arrow"/>
          </a:ln>
          <a:effectLst/>
        </p:spPr>
      </p:cxnSp>
      <p:sp>
        <p:nvSpPr>
          <p:cNvPr id="12" name="TextBox 11"/>
          <p:cNvSpPr txBox="1"/>
          <p:nvPr/>
        </p:nvSpPr>
        <p:spPr>
          <a:xfrm>
            <a:off x="0" y="2671039"/>
            <a:ext cx="369332" cy="1015663"/>
          </a:xfrm>
          <a:prstGeom prst="rect">
            <a:avLst/>
          </a:prstGeom>
          <a:noFill/>
        </p:spPr>
        <p:txBody>
          <a:bodyPr vert="vert270">
            <a:spAutoFit/>
          </a:bodyPr>
          <a:lstStyle/>
          <a:p>
            <a:pPr algn="ctr" fontAlgn="base">
              <a:spcBef>
                <a:spcPct val="0"/>
              </a:spcBef>
              <a:spcAft>
                <a:spcPct val="0"/>
              </a:spcAft>
              <a:defRPr/>
            </a:pPr>
            <a:r>
              <a:rPr lang="fr-BE" sz="1200" dirty="0" err="1">
                <a:solidFill>
                  <a:prstClr val="black"/>
                </a:solidFill>
                <a:cs typeface="Arial" charset="0"/>
              </a:rPr>
              <a:t>Frequency</a:t>
            </a:r>
            <a:endParaRPr lang="en-US" sz="1200" dirty="0">
              <a:solidFill>
                <a:prstClr val="black"/>
              </a:solidFill>
              <a:cs typeface="Arial" charset="0"/>
            </a:endParaRPr>
          </a:p>
        </p:txBody>
      </p:sp>
      <p:sp>
        <p:nvSpPr>
          <p:cNvPr id="23" name="TextBox 22"/>
          <p:cNvSpPr txBox="1"/>
          <p:nvPr/>
        </p:nvSpPr>
        <p:spPr>
          <a:xfrm>
            <a:off x="6764031" y="5721039"/>
            <a:ext cx="4141097" cy="369332"/>
          </a:xfrm>
          <a:prstGeom prst="rect">
            <a:avLst/>
          </a:prstGeom>
          <a:noFill/>
        </p:spPr>
        <p:txBody>
          <a:bodyPr wrap="square" rtlCol="0">
            <a:spAutoFit/>
          </a:bodyPr>
          <a:lstStyle/>
          <a:p>
            <a:r>
              <a:rPr lang="en-US" dirty="0" smtClean="0"/>
              <a:t>Phase differences between antenna pairs</a:t>
            </a:r>
            <a:endParaRPr lang="en-US" dirty="0"/>
          </a:p>
        </p:txBody>
      </p:sp>
    </p:spTree>
    <p:extLst>
      <p:ext uri="{BB962C8B-B14F-4D97-AF65-F5344CB8AC3E}">
        <p14:creationId xmlns:p14="http://schemas.microsoft.com/office/powerpoint/2010/main" val="144500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4550"/>
          </a:xfrm>
        </p:spPr>
        <p:txBody>
          <a:bodyPr/>
          <a:lstStyle/>
          <a:p>
            <a:pPr algn="ctr"/>
            <a:r>
              <a:rPr lang="en-US" dirty="0">
                <a:solidFill>
                  <a:srgbClr val="0000FF"/>
                </a:solidFill>
                <a:effectLst>
                  <a:outerShdw blurRad="38100" dist="38100" dir="2700000" algn="tl">
                    <a:srgbClr val="000000">
                      <a:alpha val="43137"/>
                    </a:srgbClr>
                  </a:outerShdw>
                </a:effectLst>
              </a:rPr>
              <a:t>An example of result</a:t>
            </a:r>
            <a:endParaRPr lang="en-US" dirty="0"/>
          </a:p>
        </p:txBody>
      </p:sp>
      <p:pic>
        <p:nvPicPr>
          <p:cNvPr id="4" name="Picture 3"/>
          <p:cNvPicPr>
            <a:picLocks noChangeAspect="1"/>
          </p:cNvPicPr>
          <p:nvPr/>
        </p:nvPicPr>
        <p:blipFill>
          <a:blip r:embed="rId2"/>
          <a:stretch>
            <a:fillRect/>
          </a:stretch>
        </p:blipFill>
        <p:spPr>
          <a:xfrm>
            <a:off x="6022381" y="1561399"/>
            <a:ext cx="6169619" cy="4629851"/>
          </a:xfrm>
          <a:prstGeom prst="rect">
            <a:avLst/>
          </a:prstGeom>
        </p:spPr>
      </p:pic>
      <p:pic>
        <p:nvPicPr>
          <p:cNvPr id="5" name="Picture 4"/>
          <p:cNvPicPr>
            <a:picLocks noChangeAspect="1"/>
          </p:cNvPicPr>
          <p:nvPr/>
        </p:nvPicPr>
        <p:blipFill>
          <a:blip r:embed="rId3"/>
          <a:stretch>
            <a:fillRect/>
          </a:stretch>
        </p:blipFill>
        <p:spPr>
          <a:xfrm>
            <a:off x="609601" y="1561399"/>
            <a:ext cx="5486400" cy="4896551"/>
          </a:xfrm>
          <a:prstGeom prst="rect">
            <a:avLst/>
          </a:prstGeom>
        </p:spPr>
      </p:pic>
    </p:spTree>
    <p:extLst>
      <p:ext uri="{BB962C8B-B14F-4D97-AF65-F5344CB8AC3E}">
        <p14:creationId xmlns:p14="http://schemas.microsoft.com/office/powerpoint/2010/main" val="286607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Calibration of the BRAMS interferometer</a:t>
            </a:r>
            <a:endParaRPr lang="en-US" dirty="0">
              <a:solidFill>
                <a:srgbClr val="0000FF"/>
              </a:solidFill>
              <a:effectLst>
                <a:outerShdw blurRad="38100" dist="38100" dir="2700000" algn="tl">
                  <a:srgbClr val="000000">
                    <a:alpha val="43137"/>
                  </a:srgbClr>
                </a:outerShdw>
              </a:effectLst>
            </a:endParaRPr>
          </a:p>
        </p:txBody>
      </p:sp>
      <p:sp>
        <p:nvSpPr>
          <p:cNvPr id="4" name="TextBox 3"/>
          <p:cNvSpPr txBox="1"/>
          <p:nvPr/>
        </p:nvSpPr>
        <p:spPr>
          <a:xfrm>
            <a:off x="1009650" y="2181225"/>
            <a:ext cx="851535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data from a drone equipped with a transmitter and flying in the far-field of the interferometer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data from airplanes whose positions were recorded using ADS-B signals.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data from traje</a:t>
            </a:r>
            <a:r>
              <a:rPr lang="en-US" sz="2400" dirty="0"/>
              <a:t>c</a:t>
            </a:r>
            <a:r>
              <a:rPr lang="en-US" sz="2400" dirty="0" smtClean="0"/>
              <a:t>tories obtained from CAMS-Benelux opti</a:t>
            </a:r>
            <a:r>
              <a:rPr lang="en-US" sz="2400" dirty="0"/>
              <a:t>c</a:t>
            </a:r>
            <a:r>
              <a:rPr lang="en-US" sz="2400" dirty="0" smtClean="0"/>
              <a:t>al observations for whi</a:t>
            </a:r>
            <a:r>
              <a:rPr lang="en-US" sz="2400" dirty="0"/>
              <a:t>c</a:t>
            </a:r>
            <a:r>
              <a:rPr lang="en-US" sz="2400" dirty="0" smtClean="0"/>
              <a:t>h the direction</a:t>
            </a:r>
            <a:r>
              <a:rPr lang="en-US" sz="2400" dirty="0"/>
              <a:t> </a:t>
            </a:r>
            <a:r>
              <a:rPr lang="en-US" sz="2400" dirty="0" smtClean="0"/>
              <a:t>of the first Fresnel zone can be calculated</a:t>
            </a:r>
            <a:endParaRPr lang="en-US" sz="2400" dirty="0"/>
          </a:p>
        </p:txBody>
      </p:sp>
    </p:spTree>
    <p:extLst>
      <p:ext uri="{BB962C8B-B14F-4D97-AF65-F5344CB8AC3E}">
        <p14:creationId xmlns:p14="http://schemas.microsoft.com/office/powerpoint/2010/main" val="2158977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pPr algn="ctr"/>
            <a:r>
              <a:rPr lang="en-US" dirty="0" smtClean="0">
                <a:solidFill>
                  <a:srgbClr val="0000FF"/>
                </a:solidFill>
                <a:effectLst>
                  <a:outerShdw blurRad="38100" dist="38100" dir="2700000" algn="tl">
                    <a:srgbClr val="000000">
                      <a:alpha val="43137"/>
                    </a:srgbClr>
                  </a:outerShdw>
                </a:effectLst>
              </a:rPr>
              <a:t>Flight with a drone and a transmitter</a:t>
            </a:r>
            <a:endParaRPr lang="en-US" dirty="0">
              <a:solidFill>
                <a:srgbClr val="0000FF"/>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15912" y="1104900"/>
            <a:ext cx="3023878" cy="4785775"/>
          </a:xfrm>
          <a:prstGeom prst="rect">
            <a:avLst/>
          </a:prstGeom>
        </p:spPr>
      </p:pic>
      <p:sp>
        <p:nvSpPr>
          <p:cNvPr id="6" name="TextBox 2"/>
          <p:cNvSpPr txBox="1">
            <a:spLocks noChangeArrowheads="1"/>
          </p:cNvSpPr>
          <p:nvPr/>
        </p:nvSpPr>
        <p:spPr bwMode="auto">
          <a:xfrm>
            <a:off x="-332737" y="6080990"/>
            <a:ext cx="432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fr-BE" altLang="en-US" sz="1800" dirty="0" err="1">
                <a:solidFill>
                  <a:srgbClr val="000000"/>
                </a:solidFill>
                <a:cs typeface="Arial" panose="020B0604020202020204" pitchFamily="34" charset="0"/>
              </a:rPr>
              <a:t>Tx</a:t>
            </a:r>
            <a:r>
              <a:rPr lang="fr-BE" altLang="en-US" sz="1800" dirty="0">
                <a:solidFill>
                  <a:srgbClr val="000000"/>
                </a:solidFill>
                <a:cs typeface="Arial" panose="020B0604020202020204" pitchFamily="34" charset="0"/>
              </a:rPr>
              <a:t> = BRAMS </a:t>
            </a:r>
            <a:r>
              <a:rPr lang="fr-BE" altLang="en-US" sz="1800" dirty="0" err="1">
                <a:solidFill>
                  <a:srgbClr val="000000"/>
                </a:solidFill>
                <a:cs typeface="Arial" panose="020B0604020202020204" pitchFamily="34" charset="0"/>
              </a:rPr>
              <a:t>calibrator</a:t>
            </a:r>
            <a:endParaRPr lang="en-US" altLang="en-US" sz="1800" dirty="0">
              <a:solidFill>
                <a:srgbClr val="000000"/>
              </a:solidFill>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078" y="1104900"/>
            <a:ext cx="3769123" cy="28268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413" y="1104900"/>
            <a:ext cx="3769122" cy="28268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427" y="4019365"/>
            <a:ext cx="3694223" cy="2770667"/>
          </a:xfrm>
          <a:prstGeom prst="rect">
            <a:avLst/>
          </a:prstGeom>
        </p:spPr>
      </p:pic>
      <p:sp>
        <p:nvSpPr>
          <p:cNvPr id="10" name="TextBox 9"/>
          <p:cNvSpPr txBox="1"/>
          <p:nvPr/>
        </p:nvSpPr>
        <p:spPr>
          <a:xfrm>
            <a:off x="9391650" y="5086350"/>
            <a:ext cx="2047875" cy="646331"/>
          </a:xfrm>
          <a:prstGeom prst="rect">
            <a:avLst/>
          </a:prstGeom>
          <a:noFill/>
        </p:spPr>
        <p:txBody>
          <a:bodyPr wrap="square" rtlCol="0">
            <a:spAutoFit/>
          </a:bodyPr>
          <a:lstStyle/>
          <a:p>
            <a:r>
              <a:rPr lang="en-US" dirty="0" smtClean="0"/>
              <a:t>Distance to the antennas </a:t>
            </a:r>
            <a:r>
              <a:rPr lang="en-US" dirty="0" smtClean="0">
                <a:sym typeface="Symbol" panose="05050102010706020507" pitchFamily="18" charset="2"/>
              </a:rPr>
              <a:t> 400 m</a:t>
            </a:r>
            <a:endParaRPr lang="en-US" dirty="0"/>
          </a:p>
        </p:txBody>
      </p:sp>
    </p:spTree>
    <p:extLst>
      <p:ext uri="{BB962C8B-B14F-4D97-AF65-F5344CB8AC3E}">
        <p14:creationId xmlns:p14="http://schemas.microsoft.com/office/powerpoint/2010/main" val="298841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2650"/>
          </a:xfrm>
        </p:spPr>
        <p:txBody>
          <a:bodyPr/>
          <a:lstStyle/>
          <a:p>
            <a:pPr algn="ctr"/>
            <a:r>
              <a:rPr lang="en-US" dirty="0">
                <a:solidFill>
                  <a:srgbClr val="0000FF"/>
                </a:solidFill>
                <a:effectLst>
                  <a:outerShdw blurRad="38100" dist="38100" dir="2700000" algn="tl">
                    <a:srgbClr val="000000">
                      <a:alpha val="43137"/>
                    </a:srgbClr>
                  </a:outerShdw>
                </a:effectLst>
              </a:rPr>
              <a:t>Flight with a drone and a transmitter</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904875" y="2276475"/>
                <a:ext cx="1981200" cy="670440"/>
              </a:xfrm>
              <a:prstGeom prst="rect">
                <a:avLst/>
              </a:prstGeom>
              <a:noFill/>
              <a:ln w="25400">
                <a:solidFill>
                  <a:srgbClr val="FF0000"/>
                </a:solidFill>
              </a:ln>
            </p:spPr>
            <p:txBody>
              <a:bodyPr wrap="square" rtlCol="0">
                <a:spAutoFit/>
              </a:bodyPr>
              <a:lstStyle/>
              <a:p>
                <a:pPr algn="ctr"/>
                <a:r>
                  <a:rPr lang="en-US" sz="2400" dirty="0" smtClean="0"/>
                  <a:t>Far-field </a:t>
                </a:r>
                <a:r>
                  <a:rPr lang="en-US" sz="2400" dirty="0" smtClean="0">
                    <a:sym typeface="Symbol" panose="05050102010706020507" pitchFamily="18" charset="2"/>
                  </a:rPr>
                  <a:t>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2</m:t>
                        </m:r>
                        <m:sSup>
                          <m:sSupPr>
                            <m:ctrlPr>
                              <a:rPr lang="en-US" sz="2400" b="0" i="1" smtClean="0">
                                <a:latin typeface="Cambria Math" panose="02040503050406030204" pitchFamily="18" charset="0"/>
                                <a:sym typeface="Symbol" panose="05050102010706020507" pitchFamily="18" charset="2"/>
                              </a:rPr>
                            </m:ctrlPr>
                          </m:sSupPr>
                          <m:e>
                            <m:r>
                              <a:rPr lang="en-US" sz="2400" b="0" i="1" smtClean="0">
                                <a:latin typeface="Cambria Math" panose="02040503050406030204" pitchFamily="18" charset="0"/>
                                <a:sym typeface="Symbol" panose="05050102010706020507" pitchFamily="18" charset="2"/>
                              </a:rPr>
                              <m:t>𝐷</m:t>
                            </m:r>
                          </m:e>
                          <m:sup>
                            <m:r>
                              <a:rPr lang="en-US" sz="2400" b="0" i="1" smtClean="0">
                                <a:latin typeface="Cambria Math" panose="02040503050406030204" pitchFamily="18" charset="0"/>
                                <a:sym typeface="Symbol" panose="05050102010706020507" pitchFamily="18" charset="2"/>
                              </a:rPr>
                              <m:t>2</m:t>
                            </m:r>
                          </m:sup>
                        </m:sSup>
                      </m:num>
                      <m:den>
                        <m:r>
                          <a:rPr lang="en-US" sz="2400" i="1" smtClean="0">
                            <a:latin typeface="Cambria Math" panose="02040503050406030204" pitchFamily="18" charset="0"/>
                            <a:sym typeface="Symbol" panose="05050102010706020507" pitchFamily="18" charset="2"/>
                          </a:rPr>
                          <m:t></m:t>
                        </m:r>
                      </m:den>
                    </m:f>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04875" y="2276475"/>
                <a:ext cx="1981200" cy="670440"/>
              </a:xfrm>
              <a:prstGeom prst="rect">
                <a:avLst/>
              </a:prstGeom>
              <a:blipFill>
                <a:blip r:embed="rId2"/>
                <a:stretch>
                  <a:fillRect l="-2736" b="-6140"/>
                </a:stretch>
              </a:blipFill>
              <a:ln w="25400">
                <a:solidFill>
                  <a:srgbClr val="FF0000"/>
                </a:solidFill>
              </a:ln>
            </p:spPr>
            <p:txBody>
              <a:bodyPr/>
              <a:lstStyle/>
              <a:p>
                <a:r>
                  <a:rPr lang="en-US">
                    <a:noFill/>
                  </a:rPr>
                  <a:t> </a:t>
                </a:r>
              </a:p>
            </p:txBody>
          </p:sp>
        </mc:Fallback>
      </mc:AlternateContent>
      <p:sp>
        <p:nvSpPr>
          <p:cNvPr id="5" name="TextBox 4"/>
          <p:cNvSpPr txBox="1"/>
          <p:nvPr/>
        </p:nvSpPr>
        <p:spPr>
          <a:xfrm>
            <a:off x="3790949" y="2353162"/>
            <a:ext cx="6334125" cy="369332"/>
          </a:xfrm>
          <a:prstGeom prst="rect">
            <a:avLst/>
          </a:prstGeom>
          <a:noFill/>
        </p:spPr>
        <p:txBody>
          <a:bodyPr wrap="square" rtlCol="0">
            <a:spAutoFit/>
          </a:bodyPr>
          <a:lstStyle/>
          <a:p>
            <a:r>
              <a:rPr lang="en-US" dirty="0" smtClean="0"/>
              <a:t>D is the largest dimension of the interferometer = 4.5</a:t>
            </a:r>
            <a:r>
              <a:rPr lang="en-US" dirty="0" smtClean="0">
                <a:sym typeface="Symbol" panose="05050102010706020507" pitchFamily="18" charset="2"/>
              </a:rPr>
              <a:t>  27 m</a:t>
            </a:r>
          </a:p>
        </p:txBody>
      </p:sp>
      <p:sp>
        <p:nvSpPr>
          <p:cNvPr id="6" name="Right Arrow 5"/>
          <p:cNvSpPr/>
          <p:nvPr/>
        </p:nvSpPr>
        <p:spPr>
          <a:xfrm>
            <a:off x="4086225" y="32670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00700" y="3267075"/>
            <a:ext cx="3648075" cy="369332"/>
          </a:xfrm>
          <a:prstGeom prst="rect">
            <a:avLst/>
          </a:prstGeom>
          <a:noFill/>
        </p:spPr>
        <p:txBody>
          <a:bodyPr wrap="square" rtlCol="0">
            <a:spAutoFit/>
          </a:bodyPr>
          <a:lstStyle/>
          <a:p>
            <a:r>
              <a:rPr lang="en-US" dirty="0" smtClean="0"/>
              <a:t>Far-field </a:t>
            </a:r>
            <a:r>
              <a:rPr lang="en-US" dirty="0" smtClean="0">
                <a:sym typeface="Symbol" panose="05050102010706020507" pitchFamily="18" charset="2"/>
              </a:rPr>
              <a:t> 243 m</a:t>
            </a:r>
            <a:endParaRPr lang="en-US" dirty="0"/>
          </a:p>
        </p:txBody>
      </p:sp>
      <p:sp>
        <p:nvSpPr>
          <p:cNvPr id="8" name="Right Arrow 7"/>
          <p:cNvSpPr/>
          <p:nvPr/>
        </p:nvSpPr>
        <p:spPr>
          <a:xfrm>
            <a:off x="4086225" y="4296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19725" y="4162425"/>
            <a:ext cx="6248400" cy="646331"/>
          </a:xfrm>
          <a:prstGeom prst="rect">
            <a:avLst/>
          </a:prstGeom>
          <a:noFill/>
        </p:spPr>
        <p:txBody>
          <a:bodyPr wrap="square" rtlCol="0">
            <a:spAutoFit/>
          </a:bodyPr>
          <a:lstStyle/>
          <a:p>
            <a:r>
              <a:rPr lang="en-US" dirty="0" smtClean="0"/>
              <a:t>OK but wave front still cannot be considered as plane, so a correction has to be made for the curvature</a:t>
            </a:r>
            <a:endParaRPr lang="en-US" dirty="0"/>
          </a:p>
        </p:txBody>
      </p:sp>
    </p:spTree>
    <p:extLst>
      <p:ext uri="{BB962C8B-B14F-4D97-AF65-F5344CB8AC3E}">
        <p14:creationId xmlns:p14="http://schemas.microsoft.com/office/powerpoint/2010/main" val="1541696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Flight with a drone and a transmitter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49" y="1502569"/>
            <a:ext cx="6734175" cy="5050631"/>
          </a:xfrm>
          <a:prstGeom prst="rect">
            <a:avLst/>
          </a:prstGeom>
        </p:spPr>
      </p:pic>
      <p:sp>
        <p:nvSpPr>
          <p:cNvPr id="6" name="Oval 5"/>
          <p:cNvSpPr/>
          <p:nvPr/>
        </p:nvSpPr>
        <p:spPr>
          <a:xfrm>
            <a:off x="4772025" y="3707606"/>
            <a:ext cx="762000" cy="8286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9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26103</TotalTime>
  <Words>479</Words>
  <Application>Microsoft Office PowerPoint</Application>
  <PresentationFormat>Widescreen</PresentationFormat>
  <Paragraphs>57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Symbol</vt:lpstr>
      <vt:lpstr>Wingdings</vt:lpstr>
      <vt:lpstr>Office Theme</vt:lpstr>
      <vt:lpstr>Calibration of the BRAMS radio interferometer</vt:lpstr>
      <vt:lpstr>The BRAMS radio interferometer in Humain</vt:lpstr>
      <vt:lpstr>The BRAMS radio interferometer in Humain</vt:lpstr>
      <vt:lpstr>An example of result</vt:lpstr>
      <vt:lpstr>An example of result</vt:lpstr>
      <vt:lpstr>Calibration of the BRAMS interferometer</vt:lpstr>
      <vt:lpstr>Flight with a drone and a transmitter</vt:lpstr>
      <vt:lpstr>Flight with a drone and a transmitter</vt:lpstr>
      <vt:lpstr>Flight with a drone and a transmitter</vt:lpstr>
      <vt:lpstr>Flight with a drone and a transmitter</vt:lpstr>
      <vt:lpstr>Flight with a drone and a transmitter</vt:lpstr>
      <vt:lpstr>Flight with a drone and a transmitter</vt:lpstr>
      <vt:lpstr>Airplane signals</vt:lpstr>
      <vt:lpstr>Airplane signals</vt:lpstr>
      <vt:lpstr>Airplane signals</vt:lpstr>
      <vt:lpstr>Data from optical CAMS observations</vt:lpstr>
      <vt:lpstr>Data from optical CAMS observations</vt:lpstr>
      <vt:lpstr>Data from optical CAMS observations</vt:lpstr>
      <vt:lpstr>Data from optical CAMS observations</vt:lpstr>
      <vt:lpstr>Conclusions</vt:lpstr>
      <vt:lpstr>Thank you for your attention  Thank you to Lea Planquart (University of Brussels)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the BRAMS interferometer</dc:title>
  <dc:creator>herlam</dc:creator>
  <cp:lastModifiedBy>herlam</cp:lastModifiedBy>
  <cp:revision>28</cp:revision>
  <dcterms:created xsi:type="dcterms:W3CDTF">2019-10-02T11:30:24Z</dcterms:created>
  <dcterms:modified xsi:type="dcterms:W3CDTF">2019-11-01T14:50:37Z</dcterms:modified>
</cp:coreProperties>
</file>