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256" r:id="rId2"/>
    <p:sldId id="279" r:id="rId3"/>
    <p:sldId id="259" r:id="rId4"/>
    <p:sldId id="261" r:id="rId5"/>
    <p:sldId id="264" r:id="rId6"/>
    <p:sldId id="266" r:id="rId7"/>
    <p:sldId id="263" r:id="rId8"/>
    <p:sldId id="265" r:id="rId9"/>
    <p:sldId id="268" r:id="rId10"/>
    <p:sldId id="269" r:id="rId11"/>
    <p:sldId id="271" r:id="rId12"/>
    <p:sldId id="260" r:id="rId13"/>
    <p:sldId id="262" r:id="rId14"/>
    <p:sldId id="267" r:id="rId15"/>
    <p:sldId id="257" r:id="rId16"/>
    <p:sldId id="270" r:id="rId17"/>
    <p:sldId id="258" r:id="rId18"/>
    <p:sldId id="274" r:id="rId19"/>
    <p:sldId id="275" r:id="rId20"/>
    <p:sldId id="272" r:id="rId21"/>
    <p:sldId id="276" r:id="rId22"/>
    <p:sldId id="273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5D015-C376-44F9-85F0-E64366E159D7}" type="datetimeFigureOut">
              <a:rPr lang="nl-BE" smtClean="0"/>
              <a:t>13/04/2023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34D4D-4EAF-4703-86B9-8DC57541E30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173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D914-8C15-4673-82BE-01A7F95BC15E}" type="datetime3">
              <a:rPr lang="en-US" smtClean="0"/>
              <a:t>13 April 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170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F566-B2B1-4378-B39E-865251B8B3DD}" type="datetime3">
              <a:rPr lang="en-US" smtClean="0"/>
              <a:t>13 April 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165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922A-30F0-4F60-9AB0-CF23D6939B55}" type="datetime3">
              <a:rPr lang="en-US" smtClean="0"/>
              <a:t>13 April 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35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6111-1BDA-4E44-8CD1-4850258C3101}" type="datetime3">
              <a:rPr lang="en-US" smtClean="0"/>
              <a:t>13 April 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579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DB25-BC56-4D61-AD0B-C2AE3C9CC203}" type="datetime3">
              <a:rPr lang="en-US" smtClean="0"/>
              <a:t>13 April 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294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06D5E-EA61-47E4-B6E4-4A18F5B6313A}" type="datetime3">
              <a:rPr lang="en-US" smtClean="0"/>
              <a:t>13 April 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489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6F88F-88C2-498C-B372-11DD52AE9F04}" type="datetime3">
              <a:rPr lang="en-US" smtClean="0"/>
              <a:t>13 April 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739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8EDA5-9630-487C-A264-8037822551C7}" type="datetime3">
              <a:rPr lang="en-US" smtClean="0"/>
              <a:t>13 April 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358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34C9-899B-4BC9-9688-31ED70D91748}" type="datetime3">
              <a:rPr lang="en-US" smtClean="0"/>
              <a:t>13 April 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407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2A87-9292-40E8-BE49-C722CB35E1A3}" type="datetime3">
              <a:rPr lang="en-US" smtClean="0"/>
              <a:t>13 April 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791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7164A-BCFA-49B6-A991-6D7ADB9F9FFC}" type="datetime3">
              <a:rPr lang="en-US" smtClean="0"/>
              <a:t>13 April 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80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07CE3-776F-4347-B113-FD969D4D80AC}" type="datetime3">
              <a:rPr lang="en-US" smtClean="0"/>
              <a:t>13 April 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CAMS Meeting 10 March 2019</a:t>
            </a: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8527C-2A7B-47A3-A955-5E9AF91DBA6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629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://istrastream.com/rms-gm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hyperlink" Target="https://tammojan.github.io/meteormap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99C7A7-CD16-C866-92F1-079D1600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0" y="1638616"/>
            <a:ext cx="7231310" cy="4663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228600" y="774105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The </a:t>
            </a:r>
            <a:r>
              <a:rPr lang="en-US" dirty="0">
                <a:solidFill>
                  <a:srgbClr val="FFCC00"/>
                </a:solidFill>
              </a:rPr>
              <a:t>purpose</a:t>
            </a:r>
            <a:r>
              <a:rPr lang="nl-BE" dirty="0">
                <a:solidFill>
                  <a:srgbClr val="FFCC00"/>
                </a:solidFill>
              </a:rPr>
              <a:t> is </a:t>
            </a:r>
            <a:r>
              <a:rPr lang="en-US" dirty="0">
                <a:solidFill>
                  <a:srgbClr val="FFCC00"/>
                </a:solidFill>
              </a:rPr>
              <a:t>to</a:t>
            </a:r>
            <a:r>
              <a:rPr lang="nl-BE" dirty="0">
                <a:solidFill>
                  <a:srgbClr val="FFCC00"/>
                </a:solidFill>
              </a:rPr>
              <a:t> register meteors in the </a:t>
            </a:r>
            <a:r>
              <a:rPr lang="nl-BE" b="1" dirty="0">
                <a:solidFill>
                  <a:srgbClr val="FFCC00"/>
                </a:solidFill>
              </a:rPr>
              <a:t>brightness range -5 to +5 </a:t>
            </a:r>
            <a:r>
              <a:rPr lang="nl-BE" dirty="0">
                <a:solidFill>
                  <a:srgbClr val="FFCC00"/>
                </a:solidFill>
              </a:rPr>
              <a:t>at </a:t>
            </a:r>
            <a:r>
              <a:rPr lang="nl-BE" b="1" dirty="0">
                <a:solidFill>
                  <a:srgbClr val="FFCC00"/>
                </a:solidFill>
              </a:rPr>
              <a:t>80 - 120 km height</a:t>
            </a:r>
            <a:r>
              <a:rPr lang="nl-BE" dirty="0">
                <a:solidFill>
                  <a:srgbClr val="FFCC00"/>
                </a:solidFill>
              </a:rPr>
              <a:t> from different sites for triangulations to obtain </a:t>
            </a:r>
            <a:r>
              <a:rPr lang="nl-BE" b="1" dirty="0">
                <a:solidFill>
                  <a:srgbClr val="FFCC00"/>
                </a:solidFill>
              </a:rPr>
              <a:t>trajectories, </a:t>
            </a:r>
            <a:r>
              <a:rPr lang="nl-BE" b="1" dirty="0" err="1">
                <a:solidFill>
                  <a:srgbClr val="FFCC00"/>
                </a:solidFill>
              </a:rPr>
              <a:t>velocities</a:t>
            </a:r>
            <a:r>
              <a:rPr lang="nl-BE" b="1" dirty="0">
                <a:solidFill>
                  <a:srgbClr val="FFCC00"/>
                </a:solidFill>
              </a:rPr>
              <a:t>,</a:t>
            </a:r>
            <a:r>
              <a:rPr lang="nl-BE" dirty="0">
                <a:solidFill>
                  <a:srgbClr val="FFCC00"/>
                </a:solidFill>
              </a:rPr>
              <a:t> and </a:t>
            </a:r>
            <a:r>
              <a:rPr lang="nl-BE" b="1" dirty="0">
                <a:solidFill>
                  <a:srgbClr val="FFCC00"/>
                </a:solidFill>
              </a:rPr>
              <a:t>orbits</a:t>
            </a:r>
            <a:endParaRPr lang="en-BE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09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BA318-715B-21C4-414E-A027D9041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4" y="1044618"/>
            <a:ext cx="6999514" cy="524963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904876" y="5926546"/>
            <a:ext cx="737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>
                <a:solidFill>
                  <a:srgbClr val="FFCC00"/>
                </a:solidFill>
              </a:rPr>
              <a:t>Observatoire</a:t>
            </a:r>
            <a:r>
              <a:rPr lang="nl-BE" sz="2000" b="1" dirty="0">
                <a:solidFill>
                  <a:srgbClr val="FFCC00"/>
                </a:solidFill>
              </a:rPr>
              <a:t> Omega, </a:t>
            </a:r>
            <a:r>
              <a:rPr lang="nl-BE" sz="2000" b="1" dirty="0" err="1">
                <a:solidFill>
                  <a:srgbClr val="FFCC00"/>
                </a:solidFill>
              </a:rPr>
              <a:t>Hagnicourt</a:t>
            </a:r>
            <a:r>
              <a:rPr lang="nl-BE" sz="2000" b="1" dirty="0">
                <a:solidFill>
                  <a:srgbClr val="FFCC00"/>
                </a:solidFill>
              </a:rPr>
              <a:t> – France (Pierre-Yves </a:t>
            </a:r>
            <a:r>
              <a:rPr lang="nl-BE" sz="2000" b="1" dirty="0" err="1">
                <a:solidFill>
                  <a:srgbClr val="FFCC00"/>
                </a:solidFill>
              </a:rPr>
              <a:t>Péchart</a:t>
            </a:r>
            <a:r>
              <a:rPr lang="nl-BE" sz="2000" b="1" dirty="0">
                <a:solidFill>
                  <a:srgbClr val="FFCC00"/>
                </a:solidFill>
              </a:rPr>
              <a:t>)</a:t>
            </a:r>
            <a:endParaRPr lang="en-BE" sz="20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2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A22021D-7D1B-FA51-C8C8-53D7F6F79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9" y="1284518"/>
            <a:ext cx="3792180" cy="505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07CEA-6CDA-2B3C-E5B0-74EF59213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10" y="1659517"/>
            <a:ext cx="4889262" cy="3666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82414-BAAC-A33A-A18E-63CFB52C82CE}"/>
              </a:ext>
            </a:extLst>
          </p:cNvPr>
          <p:cNvSpPr txBox="1"/>
          <p:nvPr/>
        </p:nvSpPr>
        <p:spPr>
          <a:xfrm>
            <a:off x="241365" y="923055"/>
            <a:ext cx="383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CC00"/>
                </a:solidFill>
              </a:rPr>
              <a:t>RMS BE000K on RU Gent (Tim Polfliet)</a:t>
            </a:r>
            <a:endParaRPr lang="en-BE" b="1" dirty="0">
              <a:solidFill>
                <a:srgbClr val="FFCC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CCCFB-FE99-2C31-F5B6-68D3CECE65D3}"/>
              </a:ext>
            </a:extLst>
          </p:cNvPr>
          <p:cNvSpPr txBox="1"/>
          <p:nvPr/>
        </p:nvSpPr>
        <p:spPr>
          <a:xfrm>
            <a:off x="4408714" y="4628985"/>
            <a:ext cx="327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FFCC00"/>
                </a:solidFill>
              </a:rPr>
              <a:t>RMS BE000A, Gent (Tim Polfliet</a:t>
            </a:r>
            <a:r>
              <a:rPr lang="nl-BE" dirty="0">
                <a:solidFill>
                  <a:srgbClr val="FFCC00"/>
                </a:solidFill>
              </a:rPr>
              <a:t>)</a:t>
            </a:r>
            <a:endParaRPr lang="en-BE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85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452438" y="721453"/>
            <a:ext cx="737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CAMS BeNeLux camera fields begin 2014 at first presentation for BRAMS</a:t>
            </a:r>
            <a:endParaRPr lang="en-BE" dirty="0">
              <a:solidFill>
                <a:srgbClr val="FFCC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7B7299-E255-7C6C-8174-79E7235A9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7" y="1283936"/>
            <a:ext cx="6490380" cy="5026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42C4D-8020-243F-A451-88BAEC47AA18}"/>
              </a:ext>
            </a:extLst>
          </p:cNvPr>
          <p:cNvSpPr txBox="1"/>
          <p:nvPr/>
        </p:nvSpPr>
        <p:spPr>
          <a:xfrm>
            <a:off x="1009877" y="1578429"/>
            <a:ext cx="238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C00"/>
                </a:solidFill>
              </a:rPr>
              <a:t>~30 cameras at 12 sites</a:t>
            </a:r>
            <a:endParaRPr lang="en-BE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9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667733C-96F8-773D-B18E-83ED13238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29" y="928995"/>
            <a:ext cx="5424652" cy="5436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E835E-74DA-FB72-0AA5-D74A00E96778}"/>
              </a:ext>
            </a:extLst>
          </p:cNvPr>
          <p:cNvSpPr txBox="1"/>
          <p:nvPr/>
        </p:nvSpPr>
        <p:spPr>
          <a:xfrm>
            <a:off x="942294" y="555926"/>
            <a:ext cx="745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CC00"/>
                </a:solidFill>
              </a:rPr>
              <a:t>End 2018, 102 Watec cameras at 21 sites (70 Watecs left beginning 2023) </a:t>
            </a:r>
            <a:endParaRPr lang="en-BE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9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484925" y="925418"/>
            <a:ext cx="819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FFCC00"/>
                </a:solidFill>
              </a:rPr>
              <a:t>The RMS camera fields (41) participating in CAMS BeNeLux (2023)</a:t>
            </a:r>
            <a:endParaRPr lang="en-BE" sz="2000" b="1" dirty="0">
              <a:solidFill>
                <a:srgbClr val="FFC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91D79-73C2-11E4-620B-4AA4B95E9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28" y="1432588"/>
            <a:ext cx="6520543" cy="48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054E1F6-0022-5D47-49E9-C9146A76E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9" y="743716"/>
            <a:ext cx="6218880" cy="537056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58CF68B-64E4-E83D-A901-F8735A036E33}"/>
              </a:ext>
            </a:extLst>
          </p:cNvPr>
          <p:cNvSpPr txBox="1"/>
          <p:nvPr/>
        </p:nvSpPr>
        <p:spPr>
          <a:xfrm>
            <a:off x="1600248" y="74371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CAMS-</a:t>
            </a:r>
            <a:r>
              <a:rPr lang="nl-BE" sz="2400" dirty="0" err="1">
                <a:solidFill>
                  <a:schemeClr val="bg1"/>
                </a:solidFill>
              </a:rPr>
              <a:t>BeNeLux</a:t>
            </a:r>
            <a:r>
              <a:rPr lang="nl-BE" sz="2400" dirty="0">
                <a:solidFill>
                  <a:schemeClr val="bg1"/>
                </a:solidFill>
              </a:rPr>
              <a:t> April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7317D-A521-9B1C-1091-D0F94D440317}"/>
              </a:ext>
            </a:extLst>
          </p:cNvPr>
          <p:cNvSpPr txBox="1"/>
          <p:nvPr/>
        </p:nvSpPr>
        <p:spPr>
          <a:xfrm>
            <a:off x="6501469" y="1310652"/>
            <a:ext cx="26425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rgbClr val="FFCC00"/>
                </a:solidFill>
              </a:rPr>
              <a:t>40 camera stations:</a:t>
            </a:r>
          </a:p>
          <a:p>
            <a:endParaRPr lang="nl-BE" dirty="0">
              <a:solidFill>
                <a:srgbClr val="FFCC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13 in Belgium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12 in </a:t>
            </a:r>
            <a:r>
              <a:rPr lang="nl-BE" dirty="0" err="1">
                <a:solidFill>
                  <a:srgbClr val="FFCC00"/>
                </a:solidFill>
              </a:rPr>
              <a:t>the</a:t>
            </a:r>
            <a:r>
              <a:rPr lang="nl-BE" dirty="0">
                <a:solidFill>
                  <a:srgbClr val="FFCC00"/>
                </a:solidFill>
              </a:rPr>
              <a:t> Netherlands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8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3 in </a:t>
            </a:r>
            <a:r>
              <a:rPr lang="nl-BE" dirty="0" err="1">
                <a:solidFill>
                  <a:srgbClr val="FFCC00"/>
                </a:solidFill>
              </a:rPr>
              <a:t>the</a:t>
            </a:r>
            <a:r>
              <a:rPr lang="nl-BE" dirty="0">
                <a:solidFill>
                  <a:srgbClr val="FFCC00"/>
                </a:solidFill>
              </a:rPr>
              <a:t>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2 in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2 in Luxembourg</a:t>
            </a:r>
          </a:p>
        </p:txBody>
      </p:sp>
    </p:spTree>
    <p:extLst>
      <p:ext uri="{BB962C8B-B14F-4D97-AF65-F5344CB8AC3E}">
        <p14:creationId xmlns:p14="http://schemas.microsoft.com/office/powerpoint/2010/main" val="3274322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452438" y="721453"/>
            <a:ext cx="7374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FFCC00"/>
                </a:solidFill>
              </a:rPr>
              <a:t>After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each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night</a:t>
            </a:r>
            <a:r>
              <a:rPr lang="nl-BE" dirty="0">
                <a:solidFill>
                  <a:srgbClr val="FFCC00"/>
                </a:solidFill>
              </a:rPr>
              <a:t> a </a:t>
            </a:r>
            <a:r>
              <a:rPr lang="nl-BE" dirty="0" err="1">
                <a:solidFill>
                  <a:srgbClr val="FFCC00"/>
                </a:solidFill>
              </a:rPr>
              <a:t>detailed</a:t>
            </a:r>
            <a:r>
              <a:rPr lang="nl-BE" dirty="0">
                <a:solidFill>
                  <a:srgbClr val="FFCC00"/>
                </a:solidFill>
              </a:rPr>
              <a:t> report is </a:t>
            </a:r>
            <a:r>
              <a:rPr lang="nl-BE" dirty="0" err="1">
                <a:solidFill>
                  <a:srgbClr val="FFCC00"/>
                </a:solidFill>
              </a:rPr>
              <a:t>available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for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each</a:t>
            </a:r>
            <a:r>
              <a:rPr lang="nl-BE" dirty="0">
                <a:solidFill>
                  <a:srgbClr val="FFCC00"/>
                </a:solidFill>
              </a:rPr>
              <a:t> RMS camera at</a:t>
            </a:r>
          </a:p>
          <a:p>
            <a:endParaRPr lang="nl-BE" dirty="0">
              <a:solidFill>
                <a:srgbClr val="FFCC00"/>
              </a:solidFill>
            </a:endParaRPr>
          </a:p>
          <a:p>
            <a:r>
              <a:rPr lang="nl-BE" dirty="0">
                <a:solidFill>
                  <a:srgbClr val="FFCC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http://istrastream.com/rms-gmn/</a:t>
            </a:r>
            <a:endParaRPr lang="nl-BE" dirty="0">
              <a:solidFill>
                <a:srgbClr val="FFCC00"/>
              </a:solidFill>
            </a:endParaRPr>
          </a:p>
          <a:p>
            <a:endParaRPr lang="en-BE" dirty="0">
              <a:solidFill>
                <a:srgbClr val="FFCC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6B1EC1-693D-285D-8B81-955EB8D2B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4" y="1713026"/>
            <a:ext cx="8691562" cy="46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4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217884" y="767583"/>
            <a:ext cx="861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/>
          </a:p>
          <a:p>
            <a:endParaRPr lang="nl-BE" sz="1350" dirty="0"/>
          </a:p>
        </p:txBody>
      </p: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74627DD0-36EF-F2BC-62CF-FDEF46BA2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82" y="700518"/>
            <a:ext cx="6526635" cy="562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756E5C-56DB-2604-BDDA-A5C1D9C8FE22}"/>
              </a:ext>
            </a:extLst>
          </p:cNvPr>
          <p:cNvSpPr txBox="1"/>
          <p:nvPr/>
        </p:nvSpPr>
        <p:spPr>
          <a:xfrm>
            <a:off x="4216400" y="767583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CAMS-</a:t>
            </a:r>
            <a:r>
              <a:rPr lang="nl-BE" sz="2000" dirty="0" err="1"/>
              <a:t>BeNeLux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99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217884" y="767583"/>
            <a:ext cx="861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/>
          </a:p>
          <a:p>
            <a:endParaRPr lang="nl-BE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2C8E3-6FE0-6120-DF2E-52A10923E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4" y="680003"/>
            <a:ext cx="7916380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217884" y="767583"/>
            <a:ext cx="861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/>
          </a:p>
          <a:p>
            <a:endParaRPr lang="nl-BE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91DC-C9E7-B6D1-8CA4-217E0477C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7" y="728285"/>
            <a:ext cx="7201905" cy="5401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FB949A-AC22-89B0-68BA-C242D08331F9}"/>
              </a:ext>
            </a:extLst>
          </p:cNvPr>
          <p:cNvSpPr txBox="1"/>
          <p:nvPr/>
        </p:nvSpPr>
        <p:spPr>
          <a:xfrm>
            <a:off x="3013338" y="894171"/>
            <a:ext cx="321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/>
              <a:t>Global </a:t>
            </a:r>
            <a:r>
              <a:rPr lang="nl-BE" sz="2400" b="1" dirty="0" err="1"/>
              <a:t>Meteor</a:t>
            </a:r>
            <a:r>
              <a:rPr lang="nl-BE" sz="2400" b="1" dirty="0"/>
              <a:t> Network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8836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452439" y="774105"/>
            <a:ext cx="79077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FFCC00"/>
                </a:solidFill>
              </a:rPr>
              <a:t>The aim is to obtain accurate trajectories, radiants, velocities and orbits to </a:t>
            </a:r>
            <a:r>
              <a:rPr lang="nl-BE" sz="2000" b="1" dirty="0">
                <a:solidFill>
                  <a:srgbClr val="FFCC00"/>
                </a:solidFill>
              </a:rPr>
              <a:t>study meteor shower structures</a:t>
            </a:r>
            <a:r>
              <a:rPr lang="nl-BE" sz="2000" dirty="0">
                <a:solidFill>
                  <a:srgbClr val="FFCC00"/>
                </a:solidFill>
              </a:rPr>
              <a:t>, outbursts and detect new </a:t>
            </a:r>
            <a:r>
              <a:rPr lang="en-US" sz="2000" dirty="0">
                <a:solidFill>
                  <a:srgbClr val="FFCC00"/>
                </a:solidFill>
              </a:rPr>
              <a:t>showers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FFCC00"/>
                </a:solidFill>
              </a:rPr>
              <a:t>To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b="1" dirty="0" err="1">
                <a:solidFill>
                  <a:srgbClr val="FFCC00"/>
                </a:solidFill>
              </a:rPr>
              <a:t>determine</a:t>
            </a:r>
            <a:r>
              <a:rPr lang="nl-BE" sz="2000" b="1" dirty="0">
                <a:solidFill>
                  <a:srgbClr val="FFCC00"/>
                </a:solidFill>
              </a:rPr>
              <a:t> </a:t>
            </a:r>
            <a:r>
              <a:rPr lang="nl-BE" sz="2000" b="1" dirty="0" err="1">
                <a:solidFill>
                  <a:srgbClr val="FFCC00"/>
                </a:solidFill>
              </a:rPr>
              <a:t>the</a:t>
            </a:r>
            <a:r>
              <a:rPr lang="nl-BE" sz="2000" b="1" dirty="0">
                <a:solidFill>
                  <a:srgbClr val="FFCC00"/>
                </a:solidFill>
              </a:rPr>
              <a:t> </a:t>
            </a:r>
            <a:r>
              <a:rPr lang="nl-BE" sz="2000" b="1" dirty="0" err="1">
                <a:solidFill>
                  <a:srgbClr val="FFCC00"/>
                </a:solidFill>
              </a:rPr>
              <a:t>meteor</a:t>
            </a:r>
            <a:r>
              <a:rPr lang="nl-BE" sz="2000" b="1" dirty="0">
                <a:solidFill>
                  <a:srgbClr val="FFCC00"/>
                </a:solidFill>
              </a:rPr>
              <a:t> flux </a:t>
            </a:r>
            <a:r>
              <a:rPr lang="nl-BE" sz="2000" b="1" dirty="0" err="1">
                <a:solidFill>
                  <a:srgbClr val="FFCC00"/>
                </a:solidFill>
              </a:rPr>
              <a:t>rates</a:t>
            </a:r>
            <a:r>
              <a:rPr lang="nl-BE" sz="2000" b="1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for</a:t>
            </a:r>
            <a:r>
              <a:rPr lang="nl-BE" sz="2000" dirty="0">
                <a:solidFill>
                  <a:srgbClr val="FFCC00"/>
                </a:solidFill>
              </a:rPr>
              <a:t> impact risk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err="1">
                <a:solidFill>
                  <a:srgbClr val="FFCC00"/>
                </a:solidFill>
              </a:rPr>
              <a:t>Determination</a:t>
            </a:r>
            <a:r>
              <a:rPr lang="nl-BE" sz="2000" dirty="0">
                <a:solidFill>
                  <a:srgbClr val="FFCC00"/>
                </a:solidFill>
              </a:rPr>
              <a:t> of radiant </a:t>
            </a:r>
            <a:r>
              <a:rPr lang="nl-BE" sz="2000" dirty="0" err="1">
                <a:solidFill>
                  <a:srgbClr val="FFCC00"/>
                </a:solidFill>
              </a:rPr>
              <a:t>and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velocity</a:t>
            </a:r>
            <a:r>
              <a:rPr lang="nl-BE" sz="2000" dirty="0">
                <a:solidFill>
                  <a:srgbClr val="FFCC00"/>
                </a:solidFill>
              </a:rPr>
              <a:t> is </a:t>
            </a:r>
            <a:r>
              <a:rPr lang="nl-BE" sz="2000" dirty="0" err="1">
                <a:solidFill>
                  <a:srgbClr val="FFCC00"/>
                </a:solidFill>
              </a:rPr>
              <a:t>crucial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for</a:t>
            </a:r>
            <a:r>
              <a:rPr lang="nl-BE" sz="2000" dirty="0">
                <a:solidFill>
                  <a:srgbClr val="FFCC00"/>
                </a:solidFill>
              </a:rPr>
              <a:t> shower </a:t>
            </a:r>
            <a:r>
              <a:rPr lang="nl-BE" sz="2000" dirty="0" err="1">
                <a:solidFill>
                  <a:srgbClr val="FFCC00"/>
                </a:solidFill>
              </a:rPr>
              <a:t>identification</a:t>
            </a:r>
            <a:r>
              <a:rPr lang="nl-BE" sz="2000" dirty="0">
                <a:solidFill>
                  <a:srgbClr val="FFCC00"/>
                </a:solidFill>
              </a:rPr>
              <a:t>. Without these data </a:t>
            </a:r>
            <a:r>
              <a:rPr lang="nl-BE" sz="2000" dirty="0" err="1">
                <a:solidFill>
                  <a:srgbClr val="FFCC00"/>
                </a:solidFill>
              </a:rPr>
              <a:t>identification</a:t>
            </a:r>
            <a:r>
              <a:rPr lang="nl-BE" sz="2000" dirty="0">
                <a:solidFill>
                  <a:srgbClr val="FFCC00"/>
                </a:solidFill>
              </a:rPr>
              <a:t> is pure a </a:t>
            </a:r>
            <a:r>
              <a:rPr lang="nl-BE" sz="2000" dirty="0" err="1">
                <a:solidFill>
                  <a:srgbClr val="FFCC00"/>
                </a:solidFill>
              </a:rPr>
              <a:t>guess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therefore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multi</a:t>
            </a:r>
            <a:r>
              <a:rPr lang="nl-BE" sz="2000" dirty="0">
                <a:solidFill>
                  <a:srgbClr val="FFCC00"/>
                </a:solidFill>
              </a:rPr>
              <a:t> station </a:t>
            </a:r>
            <a:r>
              <a:rPr lang="nl-BE" sz="2000" dirty="0" err="1">
                <a:solidFill>
                  <a:srgbClr val="FFCC00"/>
                </a:solidFill>
              </a:rPr>
              <a:t>meteor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registration</a:t>
            </a:r>
            <a:r>
              <a:rPr lang="nl-BE" sz="2000" dirty="0">
                <a:solidFill>
                  <a:srgbClr val="FFCC00"/>
                </a:solidFill>
              </a:rPr>
              <a:t> is </a:t>
            </a:r>
            <a:r>
              <a:rPr lang="nl-BE" sz="2000" dirty="0" err="1">
                <a:solidFill>
                  <a:srgbClr val="FFCC00"/>
                </a:solidFill>
              </a:rPr>
              <a:t>required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FFCC00"/>
                </a:solidFill>
              </a:rPr>
              <a:t>Single station </a:t>
            </a:r>
            <a:r>
              <a:rPr lang="nl-BE" sz="2000" dirty="0" err="1">
                <a:solidFill>
                  <a:srgbClr val="FFCC00"/>
                </a:solidFill>
              </a:rPr>
              <a:t>meteor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recording</a:t>
            </a:r>
            <a:r>
              <a:rPr lang="nl-BE" sz="2000" dirty="0">
                <a:solidFill>
                  <a:srgbClr val="FFCC00"/>
                </a:solidFill>
              </a:rPr>
              <a:t> is of </a:t>
            </a:r>
            <a:r>
              <a:rPr lang="nl-BE" sz="2000" dirty="0" err="1">
                <a:solidFill>
                  <a:srgbClr val="FFCC00"/>
                </a:solidFill>
              </a:rPr>
              <a:t>little</a:t>
            </a:r>
            <a:r>
              <a:rPr lang="nl-BE" sz="2000" dirty="0">
                <a:solidFill>
                  <a:srgbClr val="FFCC00"/>
                </a:solidFill>
              </a:rPr>
              <a:t> or no </a:t>
            </a:r>
            <a:r>
              <a:rPr lang="nl-BE" sz="2000" dirty="0" err="1">
                <a:solidFill>
                  <a:srgbClr val="FFCC00"/>
                </a:solidFill>
              </a:rPr>
              <a:t>use</a:t>
            </a:r>
            <a:endParaRPr lang="nl-BE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rgbClr val="FFCC00"/>
                </a:solidFill>
              </a:rPr>
              <a:t>The CAMS and GMN data offer a unique opportunity to compare BRAMS data as </a:t>
            </a:r>
            <a:r>
              <a:rPr lang="nl-BE" sz="2000" dirty="0" err="1">
                <a:solidFill>
                  <a:srgbClr val="FFCC00"/>
                </a:solidFill>
              </a:rPr>
              <a:t>the</a:t>
            </a:r>
            <a:r>
              <a:rPr lang="nl-BE" sz="2000" dirty="0">
                <a:solidFill>
                  <a:srgbClr val="FFCC00"/>
                </a:solidFill>
              </a:rPr>
              <a:t> timing </a:t>
            </a:r>
            <a:r>
              <a:rPr lang="nl-BE" sz="2000" dirty="0" err="1">
                <a:solidFill>
                  <a:srgbClr val="FFCC00"/>
                </a:solidFill>
              </a:rPr>
              <a:t>and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positions</a:t>
            </a:r>
            <a:r>
              <a:rPr lang="nl-BE" sz="2000" dirty="0">
                <a:solidFill>
                  <a:srgbClr val="FFCC00"/>
                </a:solidFill>
              </a:rPr>
              <a:t> are </a:t>
            </a:r>
            <a:r>
              <a:rPr lang="nl-BE" sz="2000" dirty="0" err="1">
                <a:solidFill>
                  <a:srgbClr val="FFCC00"/>
                </a:solidFill>
              </a:rPr>
              <a:t>known</a:t>
            </a:r>
            <a:endParaRPr lang="en-BE" sz="20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4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452438" y="721453"/>
            <a:ext cx="737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FFCC00"/>
                </a:solidFill>
              </a:rPr>
              <a:t>Meteor</a:t>
            </a:r>
            <a:r>
              <a:rPr lang="nl-BE" dirty="0">
                <a:solidFill>
                  <a:srgbClr val="FFCC00"/>
                </a:solidFill>
              </a:rPr>
              <a:t> Map displays </a:t>
            </a:r>
            <a:r>
              <a:rPr lang="nl-BE" dirty="0" err="1">
                <a:solidFill>
                  <a:srgbClr val="FFCC00"/>
                </a:solidFill>
              </a:rPr>
              <a:t>all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trajectories</a:t>
            </a:r>
            <a:r>
              <a:rPr lang="nl-BE" dirty="0">
                <a:solidFill>
                  <a:srgbClr val="FFCC00"/>
                </a:solidFill>
              </a:rPr>
              <a:t> : </a:t>
            </a:r>
            <a:r>
              <a:rPr lang="nl-BE" dirty="0">
                <a:solidFill>
                  <a:srgbClr val="FFCC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https://tammojan.github.io/meteormap/</a:t>
            </a:r>
            <a:endParaRPr lang="en-BE" dirty="0">
              <a:solidFill>
                <a:srgbClr val="FFC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1D58-110E-3DE9-BE9B-F7A4BD579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9" y="1504477"/>
            <a:ext cx="8769982" cy="46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5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217884" y="767583"/>
            <a:ext cx="861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/>
          </a:p>
          <a:p>
            <a:endParaRPr lang="nl-BE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B6CDE-1FFA-D0B2-DD00-0A4684AC6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8" y="1531118"/>
            <a:ext cx="8740944" cy="4446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DCF49-85A0-0A1A-471D-48D44C80432C}"/>
              </a:ext>
            </a:extLst>
          </p:cNvPr>
          <p:cNvSpPr txBox="1"/>
          <p:nvPr/>
        </p:nvSpPr>
        <p:spPr>
          <a:xfrm>
            <a:off x="794374" y="857796"/>
            <a:ext cx="7457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rgbClr val="FFCC00"/>
                </a:solidFill>
              </a:rPr>
              <a:t>Meteor Map for the Global Meteor Network (March 2023)</a:t>
            </a:r>
            <a:endParaRPr lang="en-BE" sz="24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36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1110343" y="887326"/>
            <a:ext cx="762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CC00"/>
                </a:solidFill>
              </a:rPr>
              <a:t>Total harvest in orbits: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CC00"/>
                </a:solidFill>
              </a:rPr>
              <a:t>CAMS</a:t>
            </a:r>
            <a:r>
              <a:rPr lang="en-GB" sz="2000" dirty="0">
                <a:solidFill>
                  <a:srgbClr val="FFCC00"/>
                </a:solidFill>
              </a:rPr>
              <a:t> (since 2010) : ~2,500,000 orbits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CC00"/>
                </a:solidFill>
              </a:rPr>
              <a:t>of which 341,808 contributed by </a:t>
            </a:r>
            <a:r>
              <a:rPr lang="en-GB" sz="2000" b="1" dirty="0">
                <a:solidFill>
                  <a:srgbClr val="FFCC00"/>
                </a:solidFill>
              </a:rPr>
              <a:t>CAMS-BeNeLux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CC00"/>
                </a:solidFill>
              </a:rPr>
              <a:t>Global Meteor Network</a:t>
            </a:r>
            <a:r>
              <a:rPr lang="en-GB" sz="2000" dirty="0">
                <a:solidFill>
                  <a:srgbClr val="FFCC00"/>
                </a:solidFill>
              </a:rPr>
              <a:t>: (since 2018): 722,311 orbits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CC00"/>
                </a:solidFill>
              </a:rPr>
              <a:t>SonotaCo</a:t>
            </a:r>
            <a:r>
              <a:rPr lang="en-GB" sz="2000" dirty="0">
                <a:solidFill>
                  <a:srgbClr val="FFCC00"/>
                </a:solidFill>
              </a:rPr>
              <a:t> Japan (2007-2022): 443,196 orbits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CC00"/>
                </a:solidFill>
              </a:rPr>
              <a:t>EDMOND</a:t>
            </a:r>
            <a:r>
              <a:rPr lang="en-GB" sz="2000" dirty="0">
                <a:solidFill>
                  <a:srgbClr val="FFCC00"/>
                </a:solidFill>
              </a:rPr>
              <a:t> (2001-2016): 317,380 orbits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CC00"/>
                </a:solidFill>
              </a:rPr>
              <a:t>So far, ~4 million orbits are available by these networks</a:t>
            </a:r>
            <a:endParaRPr lang="nl-BE" sz="1350" dirty="0"/>
          </a:p>
        </p:txBody>
      </p:sp>
    </p:spTree>
    <p:extLst>
      <p:ext uri="{BB962C8B-B14F-4D97-AF65-F5344CB8AC3E}">
        <p14:creationId xmlns:p14="http://schemas.microsoft.com/office/powerpoint/2010/main" val="35719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217884" y="767583"/>
            <a:ext cx="8610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algn="ctr"/>
            <a:r>
              <a:rPr lang="en-GB" sz="2800" b="1" dirty="0">
                <a:solidFill>
                  <a:srgbClr val="FFCC00"/>
                </a:solidFill>
              </a:rPr>
              <a:t>Conclusions</a:t>
            </a:r>
          </a:p>
          <a:p>
            <a:pPr algn="ctr"/>
            <a:endParaRPr lang="en-GB" sz="2800" b="1" dirty="0">
              <a:solidFill>
                <a:srgbClr val="FFCC00"/>
              </a:solidFill>
            </a:endParaRPr>
          </a:p>
          <a:p>
            <a:r>
              <a:rPr lang="nl-BE" sz="1350" dirty="0">
                <a:solidFill>
                  <a:srgbClr val="FFCC00"/>
                </a:solidFill>
              </a:rPr>
              <a:t> </a:t>
            </a:r>
            <a:r>
              <a:rPr lang="nl-BE" sz="2400" dirty="0">
                <a:solidFill>
                  <a:srgbClr val="FFCC00"/>
                </a:solidFill>
              </a:rPr>
              <a:t>Major progress is the introduction of RMS systems</a:t>
            </a:r>
          </a:p>
          <a:p>
            <a:endParaRPr lang="nl-BE" sz="2400" dirty="0">
              <a:solidFill>
                <a:srgbClr val="FFCC00"/>
              </a:solidFill>
            </a:endParaRPr>
          </a:p>
          <a:p>
            <a:r>
              <a:rPr lang="nl-BE" sz="2400" dirty="0">
                <a:solidFill>
                  <a:srgbClr val="FFCC00"/>
                </a:solidFill>
              </a:rPr>
              <a:t>RMS provides data in 3 formats: GMN, CAMS and UFOCapture</a:t>
            </a:r>
          </a:p>
          <a:p>
            <a:endParaRPr lang="nl-BE" sz="2400" dirty="0">
              <a:solidFill>
                <a:srgbClr val="FFCC00"/>
              </a:solidFill>
            </a:endParaRPr>
          </a:p>
          <a:p>
            <a:r>
              <a:rPr lang="nl-BE" sz="2400" dirty="0">
                <a:solidFill>
                  <a:srgbClr val="FFCC00"/>
                </a:solidFill>
              </a:rPr>
              <a:t>Gradually phasing out Watecs and installing more RMS</a:t>
            </a:r>
          </a:p>
          <a:p>
            <a:endParaRPr lang="nl-BE" sz="2400" dirty="0">
              <a:solidFill>
                <a:srgbClr val="FFCC00"/>
              </a:solidFill>
            </a:endParaRPr>
          </a:p>
          <a:p>
            <a:r>
              <a:rPr lang="nl-BE" sz="2400" dirty="0">
                <a:solidFill>
                  <a:srgbClr val="FFCC00"/>
                </a:solidFill>
              </a:rPr>
              <a:t>Data feed to two projects CAMS and Global Meteor Network</a:t>
            </a:r>
          </a:p>
          <a:p>
            <a:endParaRPr lang="nl-BE" sz="2400" dirty="0">
              <a:solidFill>
                <a:srgbClr val="FFCC00"/>
              </a:solidFill>
            </a:endParaRPr>
          </a:p>
          <a:p>
            <a:r>
              <a:rPr lang="nl-BE" sz="2400" dirty="0">
                <a:solidFill>
                  <a:srgbClr val="FFCC00"/>
                </a:solidFill>
              </a:rPr>
              <a:t>If CAMS quit, Global Meteor Network will continue</a:t>
            </a:r>
          </a:p>
          <a:p>
            <a:endParaRPr lang="nl-BE" sz="24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78D7A8-F7A9-ADDF-A7A4-B1C9FCFD3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1" y="1001528"/>
            <a:ext cx="8771447" cy="493393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08EAB5-B8DF-4787-8CA4-96E7BCF7A0EA}"/>
              </a:ext>
            </a:extLst>
          </p:cNvPr>
          <p:cNvSpPr txBox="1"/>
          <p:nvPr/>
        </p:nvSpPr>
        <p:spPr>
          <a:xfrm>
            <a:off x="217884" y="767583"/>
            <a:ext cx="8610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>
              <a:solidFill>
                <a:srgbClr val="FFCC00"/>
              </a:solidFill>
            </a:endParaRPr>
          </a:p>
          <a:p>
            <a:endParaRPr lang="nl-BE" sz="1350" dirty="0"/>
          </a:p>
          <a:p>
            <a:endParaRPr lang="nl-BE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A96B55-D6D1-4B0A-CE72-B5F04C19080F}"/>
              </a:ext>
            </a:extLst>
          </p:cNvPr>
          <p:cNvSpPr txBox="1"/>
          <p:nvPr/>
        </p:nvSpPr>
        <p:spPr>
          <a:xfrm>
            <a:off x="315516" y="1533238"/>
            <a:ext cx="8376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rgbClr val="FFCC00"/>
                </a:solidFill>
              </a:rPr>
              <a:t>Thank you for </a:t>
            </a:r>
            <a:r>
              <a:rPr lang="nl-BE" sz="3200" dirty="0" err="1">
                <a:solidFill>
                  <a:srgbClr val="FFCC00"/>
                </a:solidFill>
              </a:rPr>
              <a:t>your</a:t>
            </a:r>
            <a:r>
              <a:rPr lang="nl-BE" sz="3200" dirty="0">
                <a:solidFill>
                  <a:srgbClr val="FFCC00"/>
                </a:solidFill>
              </a:rPr>
              <a:t> attention</a:t>
            </a:r>
          </a:p>
          <a:p>
            <a:endParaRPr lang="nl-BE" sz="3200" dirty="0">
              <a:solidFill>
                <a:srgbClr val="FFCC00"/>
              </a:solidFill>
            </a:endParaRPr>
          </a:p>
          <a:p>
            <a:endParaRPr lang="nl-BE" sz="3200" dirty="0">
              <a:solidFill>
                <a:srgbClr val="FFCC00"/>
              </a:solidFill>
            </a:endParaRPr>
          </a:p>
          <a:p>
            <a:endParaRPr lang="nl-BE" sz="3200" dirty="0">
              <a:solidFill>
                <a:srgbClr val="FFCC00"/>
              </a:solidFill>
            </a:endParaRPr>
          </a:p>
          <a:p>
            <a:endParaRPr lang="nl-BE" sz="3200" dirty="0">
              <a:solidFill>
                <a:srgbClr val="FFCC00"/>
              </a:solidFill>
            </a:endParaRPr>
          </a:p>
          <a:p>
            <a:pPr algn="r"/>
            <a:r>
              <a:rPr lang="nl-BE" sz="3200" dirty="0">
                <a:solidFill>
                  <a:srgbClr val="FFCC00"/>
                </a:solidFill>
              </a:rPr>
              <a:t> </a:t>
            </a:r>
            <a:r>
              <a:rPr lang="nl-BE" sz="3200" dirty="0" err="1">
                <a:solidFill>
                  <a:srgbClr val="FFCC00"/>
                </a:solidFill>
              </a:rPr>
              <a:t>Any</a:t>
            </a:r>
            <a:r>
              <a:rPr lang="nl-BE" sz="3200" dirty="0">
                <a:solidFill>
                  <a:srgbClr val="FFCC00"/>
                </a:solidFill>
              </a:rPr>
              <a:t> questions?</a:t>
            </a:r>
            <a:endParaRPr lang="en-BE" sz="32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3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514989" y="982176"/>
            <a:ext cx="821488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rgbClr val="FFCC00"/>
                </a:solidFill>
              </a:rPr>
              <a:t>Main video camera networks in the world:</a:t>
            </a:r>
          </a:p>
          <a:p>
            <a:endParaRPr lang="nl-BE" dirty="0">
              <a:solidFill>
                <a:srgbClr val="FFCC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FFCC00"/>
                </a:solidFill>
              </a:rPr>
              <a:t>CMN</a:t>
            </a:r>
            <a:r>
              <a:rPr lang="nl-BE" dirty="0">
                <a:solidFill>
                  <a:srgbClr val="FFCC00"/>
                </a:solidFill>
              </a:rPr>
              <a:t> Croatian Meteor Network </a:t>
            </a:r>
            <a:r>
              <a:rPr lang="nl-BE" dirty="0" err="1">
                <a:solidFill>
                  <a:srgbClr val="FFCC00"/>
                </a:solidFill>
              </a:rPr>
              <a:t>from</a:t>
            </a:r>
            <a:r>
              <a:rPr lang="nl-BE" dirty="0">
                <a:solidFill>
                  <a:srgbClr val="FFCC00"/>
                </a:solidFill>
              </a:rPr>
              <a:t>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FFCC00"/>
                </a:solidFill>
              </a:rPr>
              <a:t>EDMOND</a:t>
            </a:r>
            <a:r>
              <a:rPr lang="nl-BE" dirty="0">
                <a:solidFill>
                  <a:srgbClr val="FFCC00"/>
                </a:solidFill>
              </a:rPr>
              <a:t> (amateur) 2001-2016 ~300 </a:t>
            </a:r>
            <a:r>
              <a:rPr lang="nl-BE" dirty="0" err="1">
                <a:solidFill>
                  <a:srgbClr val="FFCC00"/>
                </a:solidFill>
              </a:rPr>
              <a:t>cameras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all</a:t>
            </a:r>
            <a:r>
              <a:rPr lang="nl-BE" dirty="0">
                <a:solidFill>
                  <a:srgbClr val="FFCC00"/>
                </a:solidFill>
              </a:rPr>
              <a:t> over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FFCC00"/>
                </a:solidFill>
              </a:rPr>
              <a:t>GMN Global </a:t>
            </a:r>
            <a:r>
              <a:rPr lang="nl-BE" b="1" dirty="0" err="1">
                <a:solidFill>
                  <a:srgbClr val="FFCC00"/>
                </a:solidFill>
              </a:rPr>
              <a:t>Meteor</a:t>
            </a:r>
            <a:r>
              <a:rPr lang="nl-BE" b="1" dirty="0">
                <a:solidFill>
                  <a:srgbClr val="FFCC00"/>
                </a:solidFill>
              </a:rPr>
              <a:t> Network </a:t>
            </a:r>
            <a:r>
              <a:rPr lang="nl-BE" dirty="0">
                <a:solidFill>
                  <a:srgbClr val="FFCC00"/>
                </a:solidFill>
              </a:rPr>
              <a:t>(amateur) </a:t>
            </a:r>
            <a:r>
              <a:rPr lang="nl-BE" dirty="0" err="1">
                <a:solidFill>
                  <a:srgbClr val="FFCC00"/>
                </a:solidFill>
              </a:rPr>
              <a:t>from</a:t>
            </a:r>
            <a:r>
              <a:rPr lang="nl-BE" dirty="0">
                <a:solidFill>
                  <a:srgbClr val="FFCC00"/>
                </a:solidFill>
              </a:rPr>
              <a:t> 2018 ~700 </a:t>
            </a:r>
            <a:r>
              <a:rPr lang="nl-BE" dirty="0" err="1">
                <a:solidFill>
                  <a:srgbClr val="FFCC00"/>
                </a:solidFill>
              </a:rPr>
              <a:t>cameras</a:t>
            </a:r>
            <a:r>
              <a:rPr lang="nl-BE" dirty="0">
                <a:solidFill>
                  <a:srgbClr val="FFCC00"/>
                </a:solidFill>
              </a:rPr>
              <a:t>, 334668 </a:t>
            </a:r>
            <a:r>
              <a:rPr lang="nl-BE" dirty="0" err="1">
                <a:solidFill>
                  <a:srgbClr val="FFCC00"/>
                </a:solidFill>
              </a:rPr>
              <a:t>orbits</a:t>
            </a:r>
            <a:r>
              <a:rPr lang="nl-BE" dirty="0">
                <a:solidFill>
                  <a:srgbClr val="FFCC00"/>
                </a:solidFill>
              </a:rPr>
              <a:t>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olidFill>
                <a:srgbClr val="FFCC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FFCC00"/>
                </a:solidFill>
              </a:rPr>
              <a:t>SonotaCo</a:t>
            </a:r>
            <a:r>
              <a:rPr lang="nl-BE" dirty="0">
                <a:solidFill>
                  <a:srgbClr val="FFCC00"/>
                </a:solidFill>
              </a:rPr>
              <a:t> (amateur) from 2007 ~150 cameras covering Japan 48788 orbits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FFCC00"/>
                </a:solidFill>
              </a:rPr>
              <a:t>CAMS</a:t>
            </a:r>
            <a:r>
              <a:rPr lang="nl-BE" dirty="0">
                <a:solidFill>
                  <a:srgbClr val="FFCC00"/>
                </a:solidFill>
              </a:rPr>
              <a:t> (professional ~500 </a:t>
            </a:r>
            <a:r>
              <a:rPr lang="nl-BE" dirty="0" err="1">
                <a:solidFill>
                  <a:srgbClr val="FFCC00"/>
                </a:solidFill>
              </a:rPr>
              <a:t>cameras</a:t>
            </a:r>
            <a:r>
              <a:rPr lang="nl-BE" dirty="0">
                <a:solidFill>
                  <a:srgbClr val="FFCC00"/>
                </a:solidFill>
              </a:rPr>
              <a:t>) from 2010: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Arizona (</a:t>
            </a:r>
            <a:r>
              <a:rPr lang="nl-BE" b="1" dirty="0">
                <a:solidFill>
                  <a:srgbClr val="FFCC00"/>
                </a:solidFill>
              </a:rPr>
              <a:t>106596</a:t>
            </a:r>
            <a:r>
              <a:rPr lang="nl-BE" dirty="0">
                <a:solidFill>
                  <a:srgbClr val="FFCC00"/>
                </a:solidFill>
              </a:rPr>
              <a:t>), Arkansas (18972), California (52130), Florida (26454), Maryland (2384), Texas (19063)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CC00"/>
                </a:solidFill>
              </a:rPr>
              <a:t>Australia (38114), BeNeLux (</a:t>
            </a:r>
            <a:r>
              <a:rPr lang="nl-BE" b="1" dirty="0">
                <a:solidFill>
                  <a:srgbClr val="FFCC00"/>
                </a:solidFill>
              </a:rPr>
              <a:t>61619</a:t>
            </a:r>
            <a:r>
              <a:rPr lang="nl-BE" dirty="0">
                <a:solidFill>
                  <a:srgbClr val="FFCC00"/>
                </a:solidFill>
              </a:rPr>
              <a:t>), Brazil (105), Chile (49051), Namibia (</a:t>
            </a:r>
            <a:r>
              <a:rPr lang="nl-BE" b="1" dirty="0">
                <a:solidFill>
                  <a:srgbClr val="FFCC00"/>
                </a:solidFill>
              </a:rPr>
              <a:t>81197</a:t>
            </a:r>
            <a:r>
              <a:rPr lang="nl-BE" dirty="0">
                <a:solidFill>
                  <a:srgbClr val="FFCC00"/>
                </a:solidFill>
              </a:rPr>
              <a:t>), New </a:t>
            </a:r>
            <a:r>
              <a:rPr lang="nl-BE" dirty="0" err="1">
                <a:solidFill>
                  <a:srgbClr val="FFCC00"/>
                </a:solidFill>
              </a:rPr>
              <a:t>Zealand</a:t>
            </a:r>
            <a:r>
              <a:rPr lang="nl-BE" dirty="0">
                <a:solidFill>
                  <a:srgbClr val="FFCC00"/>
                </a:solidFill>
              </a:rPr>
              <a:t> (</a:t>
            </a:r>
            <a:r>
              <a:rPr lang="en-US" dirty="0">
                <a:solidFill>
                  <a:srgbClr val="FFCC00"/>
                </a:solidFill>
              </a:rPr>
              <a:t>16856</a:t>
            </a:r>
            <a:r>
              <a:rPr lang="nl-BE" dirty="0">
                <a:solidFill>
                  <a:srgbClr val="FFCC00"/>
                </a:solidFill>
              </a:rPr>
              <a:t>), South Africa (7867), Turkey (1605) and U.A.E (32597)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olidFill>
                <a:srgbClr val="FFCC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>
                <a:solidFill>
                  <a:srgbClr val="FFCC00"/>
                </a:solidFill>
              </a:rPr>
              <a:t>All-sky camera networks </a:t>
            </a:r>
            <a:r>
              <a:rPr lang="nl-BE" dirty="0">
                <a:solidFill>
                  <a:srgbClr val="FFCC00"/>
                </a:solidFill>
              </a:rPr>
              <a:t>specific for fireballs and meteorite droppers (</a:t>
            </a:r>
            <a:r>
              <a:rPr lang="nl-BE" b="1" dirty="0">
                <a:solidFill>
                  <a:srgbClr val="FFCC00"/>
                </a:solidFill>
              </a:rPr>
              <a:t>EN</a:t>
            </a:r>
            <a:r>
              <a:rPr lang="nl-BE" dirty="0">
                <a:solidFill>
                  <a:srgbClr val="FFCC00"/>
                </a:solidFill>
              </a:rPr>
              <a:t>, </a:t>
            </a:r>
            <a:r>
              <a:rPr lang="nl-BE" b="1" dirty="0">
                <a:solidFill>
                  <a:srgbClr val="FFCC00"/>
                </a:solidFill>
              </a:rPr>
              <a:t>FRIPON</a:t>
            </a:r>
            <a:r>
              <a:rPr lang="nl-BE" dirty="0">
                <a:solidFill>
                  <a:srgbClr val="FFCC00"/>
                </a:solidFill>
              </a:rPr>
              <a:t>, etc.)</a:t>
            </a:r>
            <a:endParaRPr lang="en-BE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2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884754" y="690476"/>
            <a:ext cx="737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FFCC00"/>
                </a:solidFill>
              </a:rPr>
              <a:t>2019: Game changing RMS camera of the Global Meteor Network</a:t>
            </a:r>
            <a:endParaRPr lang="en-BE" sz="2000" b="1" dirty="0">
              <a:solidFill>
                <a:srgbClr val="FFCC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A93724-D3B3-0024-2751-4E2FEC2DF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2" y="3064680"/>
            <a:ext cx="4345781" cy="32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54426-7EBC-FA28-10BE-170C62734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410" y="1432588"/>
            <a:ext cx="3919371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5BED-BE2B-8634-BFEA-69F913E76F33}"/>
              </a:ext>
            </a:extLst>
          </p:cNvPr>
          <p:cNvSpPr txBox="1"/>
          <p:nvPr/>
        </p:nvSpPr>
        <p:spPr>
          <a:xfrm>
            <a:off x="512697" y="1523035"/>
            <a:ext cx="38114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CC00"/>
                </a:solidFill>
              </a:rPr>
              <a:t>CAMS system ~650 € + PC </a:t>
            </a:r>
            <a:r>
              <a:rPr lang="en-US" dirty="0">
                <a:solidFill>
                  <a:srgbClr val="FFCC00"/>
                </a:solidFill>
              </a:rPr>
              <a:t>required</a:t>
            </a:r>
          </a:p>
          <a:p>
            <a:r>
              <a:rPr lang="nl-BE" dirty="0">
                <a:solidFill>
                  <a:srgbClr val="FFCC00"/>
                </a:solidFill>
              </a:rPr>
              <a:t>Hardware is </a:t>
            </a:r>
            <a:r>
              <a:rPr lang="nl-BE" dirty="0" err="1">
                <a:solidFill>
                  <a:srgbClr val="FFCC00"/>
                </a:solidFill>
              </a:rPr>
              <a:t>now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difficult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to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find</a:t>
            </a:r>
            <a:r>
              <a:rPr lang="nl-BE" dirty="0">
                <a:solidFill>
                  <a:srgbClr val="FFCC00"/>
                </a:solidFill>
              </a:rPr>
              <a:t>, </a:t>
            </a:r>
            <a:r>
              <a:rPr lang="en-US" dirty="0">
                <a:solidFill>
                  <a:srgbClr val="FFCC00"/>
                </a:solidFill>
              </a:rPr>
              <a:t>Sony</a:t>
            </a:r>
            <a:r>
              <a:rPr lang="nl-BE" dirty="0">
                <a:solidFill>
                  <a:srgbClr val="FFCC00"/>
                </a:solidFill>
              </a:rPr>
              <a:t> </a:t>
            </a:r>
          </a:p>
          <a:p>
            <a:r>
              <a:rPr lang="nl-BE" dirty="0" err="1">
                <a:solidFill>
                  <a:srgbClr val="FFCC00"/>
                </a:solidFill>
              </a:rPr>
              <a:t>stopped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producing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the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Watec</a:t>
            </a:r>
            <a:r>
              <a:rPr lang="nl-BE" dirty="0">
                <a:solidFill>
                  <a:srgbClr val="FFCC00"/>
                </a:solidFill>
              </a:rPr>
              <a:t> sensors</a:t>
            </a:r>
          </a:p>
          <a:p>
            <a:endParaRPr lang="nl-BE" dirty="0">
              <a:solidFill>
                <a:srgbClr val="FFCC00"/>
              </a:solidFill>
            </a:endParaRPr>
          </a:p>
          <a:p>
            <a:r>
              <a:rPr lang="nl-BE" dirty="0">
                <a:solidFill>
                  <a:srgbClr val="FFCC00"/>
                </a:solidFill>
              </a:rPr>
              <a:t>RMS system ~200 € all-in, home built</a:t>
            </a:r>
            <a:endParaRPr lang="en-BE" dirty="0">
              <a:solidFill>
                <a:srgbClr val="FFCC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E9F5C7-2AE2-7AF6-D35E-7B9A7E2CC4BD}"/>
              </a:ext>
            </a:extLst>
          </p:cNvPr>
          <p:cNvCxnSpPr/>
          <p:nvPr/>
        </p:nvCxnSpPr>
        <p:spPr>
          <a:xfrm>
            <a:off x="678657" y="2530020"/>
            <a:ext cx="3373226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30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FF8B8A9-4578-8C6D-99B2-88C89E3ED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798579"/>
              </p:ext>
            </p:extLst>
          </p:nvPr>
        </p:nvGraphicFramePr>
        <p:xfrm>
          <a:off x="201336" y="1397000"/>
          <a:ext cx="872455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2275">
                  <a:extLst>
                    <a:ext uri="{9D8B030D-6E8A-4147-A177-3AD203B41FA5}">
                      <a16:colId xmlns:a16="http://schemas.microsoft.com/office/drawing/2014/main" val="3076090135"/>
                    </a:ext>
                  </a:extLst>
                </a:gridCol>
                <a:gridCol w="4362275">
                  <a:extLst>
                    <a:ext uri="{9D8B030D-6E8A-4147-A177-3AD203B41FA5}">
                      <a16:colId xmlns:a16="http://schemas.microsoft.com/office/drawing/2014/main" val="770816984"/>
                    </a:ext>
                  </a:extLst>
                </a:gridCol>
              </a:tblGrid>
              <a:tr h="4785359"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solidFill>
                            <a:srgbClr val="FFC000"/>
                          </a:solidFill>
                        </a:rPr>
                        <a:t>CAMS </a:t>
                      </a:r>
                      <a:r>
                        <a:rPr lang="nl-BE" sz="2000" dirty="0" err="1">
                          <a:solidFill>
                            <a:srgbClr val="FFC000"/>
                          </a:solidFill>
                        </a:rPr>
                        <a:t>Watec</a:t>
                      </a:r>
                      <a:r>
                        <a:rPr lang="nl-BE" sz="2000" dirty="0">
                          <a:solidFill>
                            <a:srgbClr val="FFC000"/>
                          </a:solidFill>
                        </a:rPr>
                        <a:t> H2 Ultimate</a:t>
                      </a:r>
                    </a:p>
                    <a:p>
                      <a:endParaRPr lang="nl-BE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~650€ + PC desktop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required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20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year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old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technology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Last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Watecs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were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bought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in 2019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Technical support: on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our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own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Software = black box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Many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false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detections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Poor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calibration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and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astrometry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Trajectory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solver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validation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problem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Many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hyperbolic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orbits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NASA data embargo</a:t>
                      </a:r>
                      <a:endParaRPr lang="nl-BE" dirty="0">
                        <a:solidFill>
                          <a:srgbClr val="FFC000"/>
                        </a:solidFill>
                      </a:endParaRPr>
                    </a:p>
                    <a:p>
                      <a:endParaRPr lang="nl-B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solidFill>
                            <a:srgbClr val="FFC000"/>
                          </a:solidFill>
                        </a:rPr>
                        <a:t>RMS (</a:t>
                      </a:r>
                      <a:r>
                        <a:rPr lang="nl-BE" sz="2000" dirty="0" err="1">
                          <a:solidFill>
                            <a:srgbClr val="FFC000"/>
                          </a:solidFill>
                        </a:rPr>
                        <a:t>Raspberry</a:t>
                      </a:r>
                      <a:r>
                        <a:rPr lang="nl-BE" sz="2000" dirty="0">
                          <a:solidFill>
                            <a:srgbClr val="FFC000"/>
                          </a:solidFill>
                        </a:rPr>
                        <a:t> Pi </a:t>
                      </a:r>
                      <a:r>
                        <a:rPr lang="nl-BE" sz="2000" dirty="0" err="1">
                          <a:solidFill>
                            <a:srgbClr val="FFC000"/>
                          </a:solidFill>
                        </a:rPr>
                        <a:t>Meteor</a:t>
                      </a:r>
                      <a:r>
                        <a:rPr lang="nl-BE" sz="2000" dirty="0">
                          <a:solidFill>
                            <a:srgbClr val="FFC000"/>
                          </a:solidFill>
                        </a:rPr>
                        <a:t> Station)</a:t>
                      </a:r>
                    </a:p>
                    <a:p>
                      <a:pPr algn="ctr"/>
                      <a:endParaRPr lang="nl-BE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~200€ (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components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) or 520€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plug&amp;play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IP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cameras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IMX291, IMX307 + RPi4B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First RMS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bought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end 2018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Large community, lot of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mutual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support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Software open source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Few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false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detections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(Machine Learning)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Calibration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and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astronomy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solved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Trajectory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solver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rejects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all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error sources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Few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hyperbolic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orbits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Data free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available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within</a:t>
                      </a:r>
                      <a:r>
                        <a:rPr lang="nl-BE" b="0" dirty="0">
                          <a:solidFill>
                            <a:srgbClr val="FFC000"/>
                          </a:solidFill>
                        </a:rPr>
                        <a:t> 24/48 </a:t>
                      </a:r>
                      <a:r>
                        <a:rPr lang="nl-BE" b="0" dirty="0" err="1">
                          <a:solidFill>
                            <a:srgbClr val="FFC000"/>
                          </a:solidFill>
                        </a:rPr>
                        <a:t>hours</a:t>
                      </a: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nl-BE" b="0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5806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7DE870-A2F5-5C87-B200-2CBF4ABA0EB8}"/>
              </a:ext>
            </a:extLst>
          </p:cNvPr>
          <p:cNvSpPr txBox="1"/>
          <p:nvPr/>
        </p:nvSpPr>
        <p:spPr>
          <a:xfrm>
            <a:off x="2518371" y="687640"/>
            <a:ext cx="4090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>
                <a:solidFill>
                  <a:srgbClr val="FFC000"/>
                </a:solidFill>
              </a:rPr>
              <a:t>Comparing</a:t>
            </a:r>
            <a:r>
              <a:rPr lang="nl-BE" sz="2400" dirty="0">
                <a:solidFill>
                  <a:srgbClr val="FFC000"/>
                </a:solidFill>
              </a:rPr>
              <a:t> </a:t>
            </a:r>
            <a:r>
              <a:rPr lang="nl-BE" sz="2400" dirty="0" err="1">
                <a:solidFill>
                  <a:srgbClr val="FFC000"/>
                </a:solidFill>
              </a:rPr>
              <a:t>old</a:t>
            </a:r>
            <a:r>
              <a:rPr lang="nl-BE" sz="2400" dirty="0">
                <a:solidFill>
                  <a:srgbClr val="FFC000"/>
                </a:solidFill>
              </a:rPr>
              <a:t> </a:t>
            </a:r>
            <a:r>
              <a:rPr lang="nl-BE" sz="2400" dirty="0" err="1">
                <a:solidFill>
                  <a:srgbClr val="FFC000"/>
                </a:solidFill>
              </a:rPr>
              <a:t>and</a:t>
            </a:r>
            <a:r>
              <a:rPr lang="nl-BE" sz="2400" dirty="0">
                <a:solidFill>
                  <a:srgbClr val="FFC000"/>
                </a:solidFill>
              </a:rPr>
              <a:t> new system</a:t>
            </a:r>
          </a:p>
        </p:txBody>
      </p:sp>
    </p:spTree>
    <p:extLst>
      <p:ext uri="{BB962C8B-B14F-4D97-AF65-F5344CB8AC3E}">
        <p14:creationId xmlns:p14="http://schemas.microsoft.com/office/powerpoint/2010/main" val="133028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33D3989-24BC-A6EE-20B4-0B0FB8252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9" y="1124694"/>
            <a:ext cx="8734679" cy="3103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117BD-2B93-59EA-8CE5-4697CB013891}"/>
              </a:ext>
            </a:extLst>
          </p:cNvPr>
          <p:cNvSpPr txBox="1"/>
          <p:nvPr/>
        </p:nvSpPr>
        <p:spPr>
          <a:xfrm>
            <a:off x="2371013" y="629418"/>
            <a:ext cx="444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solidFill>
                  <a:srgbClr val="FFC000"/>
                </a:solidFill>
              </a:rPr>
              <a:t>CAMS Astrometry and calibration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003CC-C4EF-5B61-0EAF-7F89E582C420}"/>
              </a:ext>
            </a:extLst>
          </p:cNvPr>
          <p:cNvSpPr txBox="1"/>
          <p:nvPr/>
        </p:nvSpPr>
        <p:spPr>
          <a:xfrm>
            <a:off x="452438" y="4597167"/>
            <a:ext cx="85647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solidFill>
                  <a:srgbClr val="FFC000"/>
                </a:solidFill>
              </a:rPr>
              <a:t>CAMS </a:t>
            </a:r>
            <a:r>
              <a:rPr lang="nl-BE" sz="2000" dirty="0" err="1">
                <a:solidFill>
                  <a:srgbClr val="FFC000"/>
                </a:solidFill>
              </a:rPr>
              <a:t>uses</a:t>
            </a:r>
            <a:r>
              <a:rPr lang="nl-BE" sz="2000" dirty="0">
                <a:solidFill>
                  <a:srgbClr val="FFC000"/>
                </a:solidFill>
              </a:rPr>
              <a:t> single </a:t>
            </a:r>
            <a:r>
              <a:rPr lang="nl-BE" sz="2000" dirty="0" err="1">
                <a:solidFill>
                  <a:srgbClr val="FFC000"/>
                </a:solidFill>
              </a:rPr>
              <a:t>calibration</a:t>
            </a:r>
            <a:r>
              <a:rPr lang="nl-BE" sz="2000" dirty="0">
                <a:solidFill>
                  <a:srgbClr val="FFC000"/>
                </a:solidFill>
              </a:rPr>
              <a:t> per </a:t>
            </a:r>
            <a:r>
              <a:rPr lang="nl-BE" sz="2000" dirty="0" err="1">
                <a:solidFill>
                  <a:srgbClr val="FFC000"/>
                </a:solidFill>
              </a:rPr>
              <a:t>night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assuming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the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plate</a:t>
            </a:r>
            <a:r>
              <a:rPr lang="nl-BE" sz="2000" dirty="0">
                <a:solidFill>
                  <a:srgbClr val="FFC000"/>
                </a:solidFill>
              </a:rPr>
              <a:t> center moves ~1’ or 2’</a:t>
            </a:r>
          </a:p>
          <a:p>
            <a:endParaRPr lang="nl-BE" sz="2000" dirty="0">
              <a:solidFill>
                <a:srgbClr val="FFC000"/>
              </a:solidFill>
            </a:endParaRPr>
          </a:p>
          <a:p>
            <a:r>
              <a:rPr lang="nl-BE" sz="2000" dirty="0">
                <a:solidFill>
                  <a:srgbClr val="FFC000"/>
                </a:solidFill>
              </a:rPr>
              <a:t>CAMS matches </a:t>
            </a:r>
            <a:r>
              <a:rPr lang="nl-BE" sz="2000" dirty="0" err="1">
                <a:solidFill>
                  <a:srgbClr val="FFC000"/>
                </a:solidFill>
              </a:rPr>
              <a:t>unsuitable</a:t>
            </a:r>
            <a:r>
              <a:rPr lang="nl-BE" sz="2000" dirty="0">
                <a:solidFill>
                  <a:srgbClr val="FFC000"/>
                </a:solidFill>
              </a:rPr>
              <a:t> stars </a:t>
            </a:r>
            <a:r>
              <a:rPr lang="nl-BE" sz="2000" dirty="0" err="1">
                <a:solidFill>
                  <a:srgbClr val="FFC000"/>
                </a:solidFill>
              </a:rPr>
              <a:t>and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grey</a:t>
            </a:r>
            <a:r>
              <a:rPr lang="nl-BE" sz="2000" dirty="0">
                <a:solidFill>
                  <a:srgbClr val="FFC000"/>
                </a:solidFill>
              </a:rPr>
              <a:t> pixels, no way </a:t>
            </a:r>
            <a:r>
              <a:rPr lang="nl-BE" sz="2000" dirty="0" err="1">
                <a:solidFill>
                  <a:srgbClr val="FFC000"/>
                </a:solidFill>
              </a:rPr>
              <a:t>to</a:t>
            </a:r>
            <a:r>
              <a:rPr lang="nl-BE" sz="2000" dirty="0">
                <a:solidFill>
                  <a:srgbClr val="FFC000"/>
                </a:solidFill>
              </a:rPr>
              <a:t> check</a:t>
            </a:r>
          </a:p>
          <a:p>
            <a:endParaRPr lang="nl-BE" sz="2000" dirty="0">
              <a:solidFill>
                <a:srgbClr val="FFC000"/>
              </a:solidFill>
            </a:endParaRPr>
          </a:p>
          <a:p>
            <a:r>
              <a:rPr lang="nl-BE" sz="2000" dirty="0" err="1">
                <a:solidFill>
                  <a:srgbClr val="FFC000"/>
                </a:solidFill>
              </a:rPr>
              <a:t>Watecs</a:t>
            </a:r>
            <a:r>
              <a:rPr lang="nl-BE" sz="2000" dirty="0">
                <a:solidFill>
                  <a:srgbClr val="FFC000"/>
                </a:solidFill>
              </a:rPr>
              <a:t> produce </a:t>
            </a:r>
            <a:r>
              <a:rPr lang="nl-BE" sz="2000" dirty="0" err="1">
                <a:solidFill>
                  <a:srgbClr val="FFC000"/>
                </a:solidFill>
              </a:rPr>
              <a:t>often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poor</a:t>
            </a:r>
            <a:r>
              <a:rPr lang="nl-BE" sz="2000" dirty="0">
                <a:solidFill>
                  <a:srgbClr val="FFC000"/>
                </a:solidFill>
              </a:rPr>
              <a:t> images </a:t>
            </a:r>
            <a:r>
              <a:rPr lang="nl-BE" sz="2000" dirty="0" err="1">
                <a:solidFill>
                  <a:srgbClr val="FFC000"/>
                </a:solidFill>
              </a:rPr>
              <a:t>with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too</a:t>
            </a:r>
            <a:r>
              <a:rPr lang="nl-BE" sz="2000" dirty="0">
                <a:solidFill>
                  <a:srgbClr val="FFC000"/>
                </a:solidFill>
              </a:rPr>
              <a:t> few stars, </a:t>
            </a:r>
            <a:r>
              <a:rPr lang="nl-BE" sz="2000" dirty="0" err="1">
                <a:solidFill>
                  <a:srgbClr val="FFC000"/>
                </a:solidFill>
              </a:rPr>
              <a:t>difficult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to</a:t>
            </a:r>
            <a:r>
              <a:rPr lang="nl-BE" sz="2000" dirty="0">
                <a:solidFill>
                  <a:srgbClr val="FFC000"/>
                </a:solidFill>
              </a:rPr>
              <a:t> </a:t>
            </a:r>
            <a:r>
              <a:rPr lang="nl-BE" sz="2000" dirty="0" err="1">
                <a:solidFill>
                  <a:srgbClr val="FFC000"/>
                </a:solidFill>
              </a:rPr>
              <a:t>calibrate</a:t>
            </a:r>
            <a:endParaRPr lang="nl-BE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32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482029" y="689286"/>
            <a:ext cx="81966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BE" sz="2000" dirty="0">
                <a:solidFill>
                  <a:srgbClr val="FFCC00"/>
                </a:solidFill>
              </a:rPr>
              <a:t>The </a:t>
            </a:r>
            <a:r>
              <a:rPr lang="nl-BE" sz="2000" dirty="0" err="1">
                <a:solidFill>
                  <a:srgbClr val="FFCC00"/>
                </a:solidFill>
              </a:rPr>
              <a:t>plate</a:t>
            </a:r>
            <a:r>
              <a:rPr lang="nl-BE" sz="2000" dirty="0">
                <a:solidFill>
                  <a:srgbClr val="FFCC00"/>
                </a:solidFill>
              </a:rPr>
              <a:t> centers ‘dance’ up </a:t>
            </a:r>
            <a:r>
              <a:rPr lang="nl-BE" sz="2000" dirty="0" err="1">
                <a:solidFill>
                  <a:srgbClr val="FFCC00"/>
                </a:solidFill>
              </a:rPr>
              <a:t>to</a:t>
            </a:r>
            <a:r>
              <a:rPr lang="nl-BE" sz="2000" dirty="0">
                <a:solidFill>
                  <a:srgbClr val="FFCC00"/>
                </a:solidFill>
              </a:rPr>
              <a:t> 15’ </a:t>
            </a:r>
            <a:r>
              <a:rPr lang="nl-BE" sz="2000" dirty="0" err="1">
                <a:solidFill>
                  <a:srgbClr val="FFCC00"/>
                </a:solidFill>
              </a:rPr>
              <a:t>around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the</a:t>
            </a:r>
            <a:r>
              <a:rPr lang="nl-BE" sz="2000" dirty="0">
                <a:solidFill>
                  <a:srgbClr val="FFCC00"/>
                </a:solidFill>
              </a:rPr>
              <a:t> </a:t>
            </a:r>
            <a:r>
              <a:rPr lang="nl-BE" sz="2000" dirty="0" err="1">
                <a:solidFill>
                  <a:srgbClr val="FFCC00"/>
                </a:solidFill>
              </a:rPr>
              <a:t>reference</a:t>
            </a:r>
            <a:r>
              <a:rPr lang="nl-BE" sz="2000" dirty="0">
                <a:solidFill>
                  <a:srgbClr val="FFCC00"/>
                </a:solidFill>
              </a:rPr>
              <a:t> point</a:t>
            </a:r>
            <a:endParaRPr lang="en-BE" sz="2000" dirty="0">
              <a:solidFill>
                <a:srgbClr val="FFCC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9FA44-6403-7B26-38CA-724122ECB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43" y="1234856"/>
            <a:ext cx="6732984" cy="50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3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234554" y="678852"/>
            <a:ext cx="8691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CC00"/>
                </a:solidFill>
              </a:rPr>
              <a:t>RMS </a:t>
            </a:r>
            <a:r>
              <a:rPr lang="nl-BE" dirty="0" err="1">
                <a:solidFill>
                  <a:srgbClr val="FFCC00"/>
                </a:solidFill>
              </a:rPr>
              <a:t>calibrates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u="sng" dirty="0" err="1">
                <a:solidFill>
                  <a:srgbClr val="FFCC00"/>
                </a:solidFill>
              </a:rPr>
              <a:t>each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detection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and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uses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higher</a:t>
            </a:r>
            <a:r>
              <a:rPr lang="nl-BE" dirty="0">
                <a:solidFill>
                  <a:srgbClr val="FFCC00"/>
                </a:solidFill>
              </a:rPr>
              <a:t> order fits </a:t>
            </a:r>
            <a:r>
              <a:rPr lang="nl-BE" dirty="0" err="1">
                <a:solidFill>
                  <a:srgbClr val="FFCC00"/>
                </a:solidFill>
              </a:rPr>
              <a:t>to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better</a:t>
            </a:r>
            <a:r>
              <a:rPr lang="nl-BE" dirty="0">
                <a:solidFill>
                  <a:srgbClr val="FFCC00"/>
                </a:solidFill>
              </a:rPr>
              <a:t> correct </a:t>
            </a:r>
            <a:r>
              <a:rPr lang="nl-BE" dirty="0" err="1">
                <a:solidFill>
                  <a:srgbClr val="FFCC00"/>
                </a:solidFill>
              </a:rPr>
              <a:t>distortion</a:t>
            </a:r>
            <a:endParaRPr lang="nl-BE" dirty="0">
              <a:solidFill>
                <a:srgbClr val="FFCC00"/>
              </a:solidFill>
            </a:endParaRPr>
          </a:p>
          <a:p>
            <a:endParaRPr lang="nl-BE" dirty="0">
              <a:solidFill>
                <a:srgbClr val="FFCC00"/>
              </a:solidFill>
            </a:endParaRPr>
          </a:p>
          <a:p>
            <a:r>
              <a:rPr lang="nl-BE" dirty="0">
                <a:solidFill>
                  <a:srgbClr val="FFCC00"/>
                </a:solidFill>
              </a:rPr>
              <a:t>SkyFit2 </a:t>
            </a:r>
            <a:r>
              <a:rPr lang="nl-BE" dirty="0" err="1">
                <a:solidFill>
                  <a:srgbClr val="FFCC00"/>
                </a:solidFill>
              </a:rPr>
              <a:t>allows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to</a:t>
            </a:r>
            <a:r>
              <a:rPr lang="nl-BE" dirty="0">
                <a:solidFill>
                  <a:srgbClr val="FFCC00"/>
                </a:solidFill>
              </a:rPr>
              <a:t> zoom in, check </a:t>
            </a:r>
            <a:r>
              <a:rPr lang="nl-BE" dirty="0" err="1">
                <a:solidFill>
                  <a:srgbClr val="FFCC00"/>
                </a:solidFill>
              </a:rPr>
              <a:t>suitability</a:t>
            </a:r>
            <a:r>
              <a:rPr lang="nl-BE" dirty="0">
                <a:solidFill>
                  <a:srgbClr val="FFCC00"/>
                </a:solidFill>
              </a:rPr>
              <a:t> of stars </a:t>
            </a:r>
            <a:r>
              <a:rPr lang="nl-BE" dirty="0" err="1">
                <a:solidFill>
                  <a:srgbClr val="FFCC00"/>
                </a:solidFill>
              </a:rPr>
              <a:t>and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visualize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the</a:t>
            </a:r>
            <a:r>
              <a:rPr lang="nl-BE" dirty="0">
                <a:solidFill>
                  <a:srgbClr val="FFCC00"/>
                </a:solidFill>
              </a:rPr>
              <a:t> </a:t>
            </a:r>
            <a:r>
              <a:rPr lang="nl-BE" dirty="0" err="1">
                <a:solidFill>
                  <a:srgbClr val="FFCC00"/>
                </a:solidFill>
              </a:rPr>
              <a:t>residuals</a:t>
            </a:r>
            <a:endParaRPr lang="en-BE" dirty="0">
              <a:solidFill>
                <a:srgbClr val="FFCC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6682C-5F07-1212-7B45-3AF13D78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54" y="1608864"/>
            <a:ext cx="8691562" cy="46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70C0"/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E7D1F5B-F324-4E8F-85D9-E8D480D6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88"/>
            <a:ext cx="9144000" cy="452438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Status April 2023 CAMS &amp; GMN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6942C-1A2C-4499-BD50-9522F10A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7860" y="6443662"/>
            <a:ext cx="1514475" cy="376238"/>
          </a:xfrm>
        </p:spPr>
        <p:txBody>
          <a:bodyPr/>
          <a:lstStyle/>
          <a:p>
            <a:fld id="{2651F794-87C3-4F65-AFAE-B2778E5B2164}" type="datetime3">
              <a:rPr lang="en-US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April 2023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880D2-EAC3-463E-8410-1BFAF37A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7285" y="6494860"/>
            <a:ext cx="3086100" cy="273844"/>
          </a:xfrm>
        </p:spPr>
        <p:txBody>
          <a:bodyPr/>
          <a:lstStyle/>
          <a:p>
            <a:r>
              <a:rPr lang="en-US" sz="1350" b="1" dirty="0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BRAMS Meeting 15 April 2023</a:t>
            </a:r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D195F29-03BF-430F-9FF4-DCAAC2E3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438" y="6443662"/>
            <a:ext cx="452438" cy="376238"/>
          </a:xfrm>
        </p:spPr>
        <p:txBody>
          <a:bodyPr/>
          <a:lstStyle/>
          <a:p>
            <a:fld id="{C968527C-2A7B-47A3-A955-5E9AF91DBA67}" type="slidenum">
              <a:rPr lang="nl-BE" sz="1350" b="1">
                <a:solidFill>
                  <a:srgbClr val="FFCC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fld>
            <a:endParaRPr lang="nl-BE" sz="1350" b="1" dirty="0">
              <a:solidFill>
                <a:srgbClr val="FFCC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phic 7" descr="Solar system">
            <a:extLst>
              <a:ext uri="{FF2B5EF4-FFF2-40B4-BE49-F238E27FC236}">
                <a16:creationId xmlns:a16="http://schemas.microsoft.com/office/drawing/2014/main" id="{DD89448C-687C-494E-B65D-01A8B457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405562"/>
            <a:ext cx="452438" cy="4524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2C8B37-31A3-489D-A41C-07DAF62AD48A}"/>
              </a:ext>
            </a:extLst>
          </p:cNvPr>
          <p:cNvCxnSpPr/>
          <p:nvPr/>
        </p:nvCxnSpPr>
        <p:spPr>
          <a:xfrm>
            <a:off x="92531" y="6430055"/>
            <a:ext cx="9059804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EAC711-77B9-0AB7-474D-F295F75C67FD}"/>
              </a:ext>
            </a:extLst>
          </p:cNvPr>
          <p:cNvSpPr txBox="1"/>
          <p:nvPr/>
        </p:nvSpPr>
        <p:spPr>
          <a:xfrm>
            <a:off x="226219" y="668649"/>
            <a:ext cx="867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FCC00"/>
                </a:solidFill>
              </a:rPr>
              <a:t>New RMS observatory at Hagnicourt, France (Pierre-Yves Péchart)</a:t>
            </a:r>
            <a:endParaRPr lang="en-BE" dirty="0">
              <a:solidFill>
                <a:srgbClr val="FFCC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D9DAB-648E-4AEC-6290-2931044D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44" y="1256157"/>
            <a:ext cx="6739704" cy="50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28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2925</TotalTime>
  <Words>1111</Words>
  <Application>Microsoft Office PowerPoint</Application>
  <PresentationFormat>On-screen Show (4:3)</PresentationFormat>
  <Paragraphs>283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  <vt:lpstr>Status April 2023 CAMS &amp; GMN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 Shower Case Studies</dc:title>
  <dc:creator>Roggemans Paul</dc:creator>
  <cp:lastModifiedBy> </cp:lastModifiedBy>
  <cp:revision>96</cp:revision>
  <dcterms:created xsi:type="dcterms:W3CDTF">2019-03-01T14:39:11Z</dcterms:created>
  <dcterms:modified xsi:type="dcterms:W3CDTF">2023-04-13T21:02:06Z</dcterms:modified>
</cp:coreProperties>
</file>