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2" r:id="rId4"/>
    <p:sldId id="260" r:id="rId5"/>
    <p:sldId id="264" r:id="rId6"/>
    <p:sldId id="266" r:id="rId7"/>
    <p:sldId id="270" r:id="rId8"/>
    <p:sldId id="271" r:id="rId9"/>
    <p:sldId id="273" r:id="rId10"/>
    <p:sldId id="274" r:id="rId11"/>
    <p:sldId id="276" r:id="rId12"/>
    <p:sldId id="278" r:id="rId13"/>
    <p:sldId id="282" r:id="rId14"/>
    <p:sldId id="280" r:id="rId15"/>
    <p:sldId id="302" r:id="rId16"/>
    <p:sldId id="284" r:id="rId17"/>
    <p:sldId id="293" r:id="rId18"/>
    <p:sldId id="294" r:id="rId19"/>
    <p:sldId id="305" r:id="rId20"/>
    <p:sldId id="290" r:id="rId21"/>
    <p:sldId id="306" r:id="rId22"/>
    <p:sldId id="307" r:id="rId23"/>
    <p:sldId id="310" r:id="rId24"/>
    <p:sldId id="309" r:id="rId25"/>
    <p:sldId id="311" r:id="rId26"/>
    <p:sldId id="312" r:id="rId27"/>
    <p:sldId id="313" r:id="rId28"/>
    <p:sldId id="315" r:id="rId29"/>
    <p:sldId id="31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>
        <p:scale>
          <a:sx n="70" d="100"/>
          <a:sy n="70" d="100"/>
        </p:scale>
        <p:origin x="1166" y="35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55C8-5D1E-4EE5-81E0-479D3CFFA70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1C3F3-F90D-4520-9A5D-8C443A95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6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9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69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92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66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67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2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4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2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3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0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41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C3F3-F90D-4520-9A5D-8C443A9536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C69B-9943-4AEF-9E60-25DBECC67FE1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8AC8-0251-4990-B425-611CA37A37B1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7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1365-CC95-44DD-A01B-47F2CF35A2E5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2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B42A-383A-46F8-8B97-6BC293D85843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6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5C1C-21AB-4ED8-BBDF-E3EA3EBF7FC0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8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519E-A8D4-4556-BCE1-EC9EC1F31709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F44-F889-41EB-A5E3-1A1A3DE981E1}" type="datetime1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9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AD1B-B931-4ABB-BB4A-2ABECD007744}" type="datetime1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269-53FF-4074-9EBF-53347A21DCD2}" type="datetime1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DF2-4209-4B13-8693-E5B3FCD2846A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7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FAE-79B7-49BF-8A31-088EEBADBEB6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6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CC4C-EDB5-413C-A0CB-76D1FD2C3A11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0302-9BE5-4853-8A80-0A42416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17090"/>
            <a:ext cx="9945189" cy="6840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989" y="103460"/>
            <a:ext cx="9326880" cy="213464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Reconstructing meteoroid trajectories using </a:t>
            </a:r>
            <a:r>
              <a:rPr lang="en-US" sz="4800" b="1" dirty="0" smtClean="0">
                <a:solidFill>
                  <a:srgbClr val="FFFF00"/>
                </a:solidFill>
              </a:rPr>
              <a:t>simulated data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9031" y="4676502"/>
            <a:ext cx="8487747" cy="186241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Joachim Balis</a:t>
            </a:r>
          </a:p>
          <a:p>
            <a:endParaRPr lang="fr-FR" b="1" dirty="0" smtClean="0">
              <a:solidFill>
                <a:srgbClr val="FFFF00"/>
              </a:solidFill>
            </a:endParaRPr>
          </a:p>
          <a:p>
            <a:r>
              <a:rPr lang="fr-FR" sz="2100" b="1" dirty="0" err="1" smtClean="0">
                <a:solidFill>
                  <a:srgbClr val="FFFF00"/>
                </a:solidFill>
              </a:rPr>
              <a:t>Supervisors</a:t>
            </a:r>
            <a:r>
              <a:rPr lang="fr-FR" sz="2100" b="1" dirty="0" smtClean="0">
                <a:solidFill>
                  <a:srgbClr val="FFFF00"/>
                </a:solidFill>
              </a:rPr>
              <a:t>: </a:t>
            </a:r>
          </a:p>
          <a:p>
            <a:r>
              <a:rPr lang="fr-FR" sz="2100" b="1" dirty="0" smtClean="0">
                <a:solidFill>
                  <a:srgbClr val="FFFF00"/>
                </a:solidFill>
              </a:rPr>
              <a:t>Hervé Lamy (</a:t>
            </a:r>
            <a:r>
              <a:rPr lang="en-US" sz="2100" b="1" dirty="0" smtClean="0">
                <a:solidFill>
                  <a:srgbClr val="FFFF00"/>
                </a:solidFill>
              </a:rPr>
              <a:t>Royal Belgian Institute for Space </a:t>
            </a:r>
            <a:r>
              <a:rPr lang="en-US" sz="2100" b="1" dirty="0" err="1" smtClean="0">
                <a:solidFill>
                  <a:srgbClr val="FFFF00"/>
                </a:solidFill>
              </a:rPr>
              <a:t>Aeronomy</a:t>
            </a:r>
            <a:r>
              <a:rPr lang="en-US" sz="2100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2100" b="1" dirty="0" smtClean="0">
                <a:solidFill>
                  <a:srgbClr val="FFFF00"/>
                </a:solidFill>
              </a:rPr>
              <a:t>Emmanuel </a:t>
            </a:r>
            <a:r>
              <a:rPr lang="en-US" sz="2100" b="1" dirty="0" err="1" smtClean="0">
                <a:solidFill>
                  <a:srgbClr val="FFFF00"/>
                </a:solidFill>
              </a:rPr>
              <a:t>Jehin</a:t>
            </a:r>
            <a:r>
              <a:rPr lang="en-US" sz="2100" b="1" dirty="0" smtClean="0">
                <a:solidFill>
                  <a:srgbClr val="FFFF00"/>
                </a:solidFill>
              </a:rPr>
              <a:t> (Origins in Cosmology and Astrophysics, </a:t>
            </a:r>
            <a:r>
              <a:rPr lang="en-US" sz="2100" b="1" dirty="0" err="1" smtClean="0">
                <a:solidFill>
                  <a:srgbClr val="FFFF00"/>
                </a:solidFill>
              </a:rPr>
              <a:t>ULiège</a:t>
            </a:r>
            <a:r>
              <a:rPr lang="en-US" sz="2100" b="1" dirty="0" smtClean="0">
                <a:solidFill>
                  <a:srgbClr val="FFFF00"/>
                </a:solidFill>
              </a:rPr>
              <a:t>)</a:t>
            </a:r>
            <a:endParaRPr lang="en-US" sz="21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98" y="192505"/>
            <a:ext cx="1269046" cy="1665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571" y="3670595"/>
            <a:ext cx="1511429" cy="10698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map </a:t>
            </a:r>
            <a:r>
              <a:rPr lang="en-US" dirty="0" err="1" smtClean="0"/>
              <a:t>Vx-Vy</a:t>
            </a:r>
            <a:r>
              <a:rPr lang="en-US" dirty="0" smtClean="0"/>
              <a:t> – Default Guess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2767" y="1321356"/>
            <a:ext cx="239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Guess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2767" y="3913431"/>
            <a:ext cx="239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solution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88" y="1676223"/>
            <a:ext cx="3272256" cy="2194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88" y="4405925"/>
            <a:ext cx="3272256" cy="1981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217" y="1766088"/>
            <a:ext cx="8271825" cy="42946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maps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9735" y="2290990"/>
            <a:ext cx="3185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ariation of the objective function with X0 and Y0 (other parameters are converged)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70" y="4154167"/>
            <a:ext cx="2873829" cy="172831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2057107" y="3423801"/>
            <a:ext cx="1547" cy="5208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381" y="2164554"/>
            <a:ext cx="7516103" cy="371793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5159311" y="4506161"/>
            <a:ext cx="51024" cy="43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37672" y="4959255"/>
            <a:ext cx="334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Solver could still be stuck here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8645154" y="4630790"/>
            <a:ext cx="105388" cy="282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8468752" y="4469637"/>
            <a:ext cx="156754" cy="15655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750542" y="4874604"/>
            <a:ext cx="209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78" y="-17417"/>
            <a:ext cx="10515600" cy="1325563"/>
          </a:xfrm>
        </p:spPr>
        <p:txBody>
          <a:bodyPr/>
          <a:lstStyle/>
          <a:p>
            <a:r>
              <a:rPr lang="en-US" dirty="0" smtClean="0"/>
              <a:t>Uncertainty on the trajectory 105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60432"/>
              </p:ext>
            </p:extLst>
          </p:nvPr>
        </p:nvGraphicFramePr>
        <p:xfrm>
          <a:off x="102579" y="2105246"/>
          <a:ext cx="11965575" cy="436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115">
                  <a:extLst>
                    <a:ext uri="{9D8B030D-6E8A-4147-A177-3AD203B41FA5}">
                      <a16:colId xmlns:a16="http://schemas.microsoft.com/office/drawing/2014/main" val="2840071606"/>
                    </a:ext>
                  </a:extLst>
                </a:gridCol>
                <a:gridCol w="1551866">
                  <a:extLst>
                    <a:ext uri="{9D8B030D-6E8A-4147-A177-3AD203B41FA5}">
                      <a16:colId xmlns:a16="http://schemas.microsoft.com/office/drawing/2014/main" val="50612540"/>
                    </a:ext>
                  </a:extLst>
                </a:gridCol>
                <a:gridCol w="3234364">
                  <a:extLst>
                    <a:ext uri="{9D8B030D-6E8A-4147-A177-3AD203B41FA5}">
                      <a16:colId xmlns:a16="http://schemas.microsoft.com/office/drawing/2014/main" val="1528003213"/>
                    </a:ext>
                  </a:extLst>
                </a:gridCol>
                <a:gridCol w="2393115">
                  <a:extLst>
                    <a:ext uri="{9D8B030D-6E8A-4147-A177-3AD203B41FA5}">
                      <a16:colId xmlns:a16="http://schemas.microsoft.com/office/drawing/2014/main" val="3234631097"/>
                    </a:ext>
                  </a:extLst>
                </a:gridCol>
                <a:gridCol w="2393115">
                  <a:extLst>
                    <a:ext uri="{9D8B030D-6E8A-4147-A177-3AD203B41FA5}">
                      <a16:colId xmlns:a16="http://schemas.microsoft.com/office/drawing/2014/main" val="1015096994"/>
                    </a:ext>
                  </a:extLst>
                </a:gridCol>
              </a:tblGrid>
              <a:tr h="491223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stations</a:t>
                      </a:r>
                    </a:p>
                    <a:p>
                      <a:r>
                        <a:rPr lang="en-US" dirty="0" smtClean="0"/>
                        <a:t>- weights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Noise [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r>
                        <a:rPr lang="en-US" baseline="0" dirty="0" smtClean="0"/>
                        <a:t> on the trajectory angle [°]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 on the trajectory position [km]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 on the velocity</a:t>
                      </a:r>
                      <a:r>
                        <a:rPr lang="en-US" baseline="0" dirty="0" smtClean="0"/>
                        <a:t> norm [km/s]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126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7 – w1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= 1, w2 = 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 (theoretical)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0,064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2,901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0,104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5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–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w1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= 0, w2 = 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 (theoretical)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0,0009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0,002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0,0002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315344"/>
                  </a:ext>
                </a:extLst>
              </a:tr>
              <a:tr h="2046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 – w1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= 1, w2 = 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9,43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56,49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4,23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3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–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w1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= 0, w2 = 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1,12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9,20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0,58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4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 – w1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= 1, w2 = 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18,43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99,49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7,23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94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–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w1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= 0, w2 = 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6,83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22,65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0,79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015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 – w1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= 1, w2 = 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7,81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25,01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83617"/>
                  </a:ext>
                </a:extLst>
              </a:tr>
              <a:tr h="394823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9 –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w1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= 0, w2 = 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0,51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11,39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86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9 –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w1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= 1, w2 = 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15,12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75,13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6,42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3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9 –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w1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= 0, w2 = 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5,42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24,12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3,28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7022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8" y="845393"/>
            <a:ext cx="6906665" cy="925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83670" y="460745"/>
            <a:ext cx="4429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</a:t>
            </a:r>
            <a:r>
              <a:rPr lang="en-US" dirty="0" smtClean="0"/>
              <a:t>analyze </a:t>
            </a:r>
            <a:r>
              <a:rPr lang="en-US" dirty="0"/>
              <a:t>the effect of errors on the </a:t>
            </a:r>
            <a:r>
              <a:rPr lang="en-US" dirty="0" smtClean="0"/>
              <a:t>input time </a:t>
            </a:r>
            <a:r>
              <a:rPr lang="en-US" dirty="0"/>
              <a:t>delays on the output trajectory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do so, we add some random noise on the </a:t>
            </a:r>
            <a:r>
              <a:rPr lang="en-US" dirty="0" smtClean="0"/>
              <a:t>measurements </a:t>
            </a:r>
            <a:r>
              <a:rPr lang="en-US" dirty="0"/>
              <a:t>of the time delays around the correct theoretical value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105 reconstructed with 5E-3 error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8448"/>
          <a:stretch/>
        </p:blipFill>
        <p:spPr>
          <a:xfrm>
            <a:off x="6200435" y="2179302"/>
            <a:ext cx="3832954" cy="3327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47" y="1849904"/>
            <a:ext cx="5739131" cy="39866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9972" t="6373" r="994" b="54868"/>
          <a:stretch/>
        </p:blipFill>
        <p:spPr>
          <a:xfrm>
            <a:off x="10116646" y="3198294"/>
            <a:ext cx="1808018" cy="12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93" y="3285693"/>
            <a:ext cx="5898857" cy="2689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on the trajectory 105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7268" y="2942486"/>
            <a:ext cx="4728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maximum error is of the order of </a:t>
            </a:r>
            <a:r>
              <a:rPr lang="en-US" sz="2400" dirty="0" smtClean="0">
                <a:solidFill>
                  <a:schemeClr val="accent2"/>
                </a:solidFill>
              </a:rPr>
              <a:t>60 </a:t>
            </a:r>
            <a:r>
              <a:rPr lang="en-US" sz="2400" dirty="0" err="1" smtClean="0">
                <a:solidFill>
                  <a:schemeClr val="accent2"/>
                </a:solidFill>
              </a:rPr>
              <a:t>ms</a:t>
            </a:r>
            <a:r>
              <a:rPr lang="en-US" sz="2400" dirty="0" smtClean="0"/>
              <a:t>, far too much for our algorithms to converge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546456" y="4516674"/>
            <a:ext cx="843621" cy="21771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8" y="1465158"/>
            <a:ext cx="9794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With 7 stations, 5 </a:t>
            </a:r>
            <a:r>
              <a:rPr lang="en-US" sz="2400" dirty="0" err="1" smtClean="0"/>
              <a:t>ms</a:t>
            </a:r>
            <a:r>
              <a:rPr lang="en-US" sz="2400" dirty="0" smtClean="0"/>
              <a:t> is too much uncertainty even with the added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With 9 stations, 5 </a:t>
            </a:r>
            <a:r>
              <a:rPr lang="en-US" sz="2400" dirty="0" err="1" smtClean="0"/>
              <a:t>ms</a:t>
            </a:r>
            <a:r>
              <a:rPr lang="en-US" sz="2400" dirty="0" smtClean="0"/>
              <a:t> is handled well with the novel target while it diverges with the old target =&gt; </a:t>
            </a:r>
            <a:r>
              <a:rPr lang="en-US" sz="2400" dirty="0" smtClean="0">
                <a:solidFill>
                  <a:srgbClr val="00B050"/>
                </a:solidFill>
              </a:rPr>
              <a:t>important improvement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048558" y="4142815"/>
            <a:ext cx="835" cy="5216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9509" y="4804391"/>
            <a:ext cx="3918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Need for a </a:t>
            </a:r>
            <a:r>
              <a:rPr lang="en-US" sz="2400" dirty="0" smtClean="0">
                <a:solidFill>
                  <a:schemeClr val="accent6"/>
                </a:solidFill>
              </a:rPr>
              <a:t>better post-processing </a:t>
            </a:r>
            <a:r>
              <a:rPr lang="en-US" sz="2400" dirty="0" smtClean="0"/>
              <a:t>(</a:t>
            </a:r>
            <a:r>
              <a:rPr lang="en-US" sz="2400" dirty="0" err="1" smtClean="0"/>
              <a:t>substraction</a:t>
            </a:r>
            <a:r>
              <a:rPr lang="en-US" sz="2400" dirty="0" smtClean="0"/>
              <a:t> of the direct signal, filtering) at the receiving stations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31408"/>
            <a:ext cx="2743200" cy="365125"/>
          </a:xfrm>
        </p:spPr>
        <p:txBody>
          <a:bodyPr/>
          <a:lstStyle/>
          <a:p>
            <a:fld id="{EC430302-9BE5-4853-8A80-0A424160244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025" y="2005012"/>
            <a:ext cx="11428071" cy="4351338"/>
          </a:xfrm>
        </p:spPr>
        <p:txBody>
          <a:bodyPr/>
          <a:lstStyle/>
          <a:p>
            <a:r>
              <a:rPr lang="en-US" dirty="0" smtClean="0"/>
              <a:t>The signal is acquired at the station with a sampling frequency of 5512 Hz and is then centered around 1000Hz.</a:t>
            </a:r>
          </a:p>
          <a:p>
            <a:r>
              <a:rPr lang="en-US" dirty="0" smtClean="0"/>
              <a:t>The direct beacon signal is reconstructed and subtracted.</a:t>
            </a:r>
          </a:p>
          <a:p>
            <a:r>
              <a:rPr lang="en-US" dirty="0" smtClean="0"/>
              <a:t>A window of 10 seconds around the theoretical appearance time of the signal is selected and a Blackman filter is applied.</a:t>
            </a:r>
          </a:p>
          <a:p>
            <a:r>
              <a:rPr lang="en-US" dirty="0" smtClean="0"/>
              <a:t>The envelope of the filtered signal is obtained through an Hilbert transform.</a:t>
            </a:r>
          </a:p>
          <a:p>
            <a:r>
              <a:rPr lang="en-US" dirty="0" smtClean="0"/>
              <a:t>The half-rise time is identified on the envelope signal.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43" y="1559811"/>
            <a:ext cx="11626119" cy="18635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clock which gives an error of about 1ms for Windows stations and 0.166 </a:t>
            </a:r>
            <a:r>
              <a:rPr lang="en-US" sz="2000" dirty="0" err="1" smtClean="0"/>
              <a:t>ms</a:t>
            </a:r>
            <a:r>
              <a:rPr lang="en-US" sz="2000" dirty="0" smtClean="0"/>
              <a:t> for Raspberry Pi stations.</a:t>
            </a:r>
          </a:p>
          <a:p>
            <a:r>
              <a:rPr lang="en-US" sz="2000" dirty="0" smtClean="0"/>
              <a:t>The electronics circuitry at the stations: analogue filters introduce delays.</a:t>
            </a:r>
          </a:p>
          <a:p>
            <a:r>
              <a:rPr lang="en-US" sz="2000" dirty="0" smtClean="0"/>
              <a:t>The wave propagation delay: the maximum difference of distance travelled by the wave between two stations is of the order of 100km, i.e. 0.33 </a:t>
            </a:r>
            <a:r>
              <a:rPr lang="en-US" sz="2000" dirty="0" err="1" smtClean="0"/>
              <a:t>ms</a:t>
            </a:r>
            <a:r>
              <a:rPr lang="en-US" sz="2000" dirty="0" smtClean="0"/>
              <a:t> of potential error.</a:t>
            </a:r>
          </a:p>
          <a:p>
            <a:r>
              <a:rPr lang="en-US" sz="2000" dirty="0" smtClean="0"/>
              <a:t>The main error source comes from the selection of the half-rise time on the WAV files.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Sources of experimental errors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398" y="3423317"/>
            <a:ext cx="6476027" cy="3204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5449" y="4610236"/>
            <a:ext cx="108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Arbitrary power unit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957518" y="6519446"/>
            <a:ext cx="1180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 [s]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12913" y="3348303"/>
            <a:ext cx="5134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Power of the filtered envelope signal for NLMAAS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771" y="20520"/>
            <a:ext cx="6697183" cy="3356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267" y="3377339"/>
            <a:ext cx="6680581" cy="337545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952" y="1249450"/>
            <a:ext cx="1919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Bilzen</a:t>
            </a:r>
            <a:r>
              <a:rPr lang="en-US" sz="2500" dirty="0" smtClean="0"/>
              <a:t> spectrogram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701951" y="4328712"/>
            <a:ext cx="19194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Zoom on the meteor echo of </a:t>
            </a:r>
            <a:r>
              <a:rPr lang="en-US" sz="2500" dirty="0" err="1" smtClean="0"/>
              <a:t>Bilzen</a:t>
            </a:r>
            <a:r>
              <a:rPr lang="en-US" sz="2500" dirty="0"/>
              <a:t> </a:t>
            </a:r>
            <a:r>
              <a:rPr lang="en-US" sz="2500" dirty="0" smtClean="0"/>
              <a:t>spectrogram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187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615" y="0"/>
            <a:ext cx="6595686" cy="3402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497" y="1412111"/>
            <a:ext cx="41803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Low-pass Blackman: 1050 Hz</a:t>
            </a:r>
          </a:p>
          <a:p>
            <a:r>
              <a:rPr lang="en-US" sz="2500" dirty="0" smtClean="0"/>
              <a:t>High-pass </a:t>
            </a:r>
            <a:r>
              <a:rPr lang="en-US" sz="2500" dirty="0"/>
              <a:t>Blackman</a:t>
            </a:r>
            <a:r>
              <a:rPr lang="en-US" sz="2500" dirty="0" smtClean="0"/>
              <a:t>: 1000 Hz</a:t>
            </a:r>
          </a:p>
          <a:p>
            <a:r>
              <a:rPr lang="en-US" sz="2500" dirty="0" smtClean="0"/>
              <a:t>Rise time of 0.06s</a:t>
            </a:r>
            <a:endParaRPr lang="en-US" sz="25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8312" y="6356350"/>
            <a:ext cx="2743200" cy="365125"/>
          </a:xfrm>
        </p:spPr>
        <p:txBody>
          <a:bodyPr/>
          <a:lstStyle/>
          <a:p>
            <a:fld id="{EC430302-9BE5-4853-8A80-0A4241602440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31484" y="81023"/>
            <a:ext cx="2025569" cy="833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31484" y="3711909"/>
            <a:ext cx="2025569" cy="833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615" y="3428974"/>
            <a:ext cx="6626928" cy="34290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04729" y="3575384"/>
            <a:ext cx="2025569" cy="833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497" y="4549932"/>
            <a:ext cx="41803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Low-pass Blackman: 1022 Hz</a:t>
            </a:r>
          </a:p>
          <a:p>
            <a:r>
              <a:rPr lang="en-US" sz="2500" dirty="0" smtClean="0"/>
              <a:t>High-pass </a:t>
            </a:r>
            <a:r>
              <a:rPr lang="en-US" sz="2500" dirty="0"/>
              <a:t>Blackman</a:t>
            </a:r>
            <a:r>
              <a:rPr lang="en-US" sz="2500" dirty="0" smtClean="0"/>
              <a:t>: 1007 Hz</a:t>
            </a:r>
          </a:p>
          <a:p>
            <a:r>
              <a:rPr lang="en-US" sz="2500" dirty="0" smtClean="0"/>
              <a:t>Rise time of 0.10s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393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2769" y="5255553"/>
            <a:ext cx="170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Reconstructed solution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19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3620" y="-192650"/>
            <a:ext cx="141625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Trajectory 105 reconstructed with best experimental time delays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192" y="734587"/>
            <a:ext cx="4039996" cy="3614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20" y="734587"/>
            <a:ext cx="5699820" cy="3610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229" y="4591183"/>
            <a:ext cx="3362942" cy="20019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852785" y="4913554"/>
            <a:ext cx="1400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Error on the trajectory position </a:t>
            </a:r>
            <a:r>
              <a:rPr lang="en-US" dirty="0" smtClean="0"/>
              <a:t>= 59,52 km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60192" y="5084134"/>
            <a:ext cx="1604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Error on the trajectory angle </a:t>
            </a:r>
            <a:r>
              <a:rPr lang="en-US" dirty="0" smtClean="0"/>
              <a:t>= 16,27°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41160" y="5052054"/>
            <a:ext cx="1610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Error on the </a:t>
            </a:r>
            <a:r>
              <a:rPr lang="en-US" dirty="0" smtClean="0"/>
              <a:t>velocity norm = 1,07 km/s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69972" t="6373" r="994" b="54868"/>
          <a:stretch/>
        </p:blipFill>
        <p:spPr>
          <a:xfrm>
            <a:off x="10063982" y="1867711"/>
            <a:ext cx="2045356" cy="14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711" y="6130511"/>
            <a:ext cx="10515600" cy="911225"/>
          </a:xfrm>
        </p:spPr>
        <p:txBody>
          <a:bodyPr>
            <a:normAutofit/>
          </a:bodyPr>
          <a:lstStyle/>
          <a:p>
            <a:r>
              <a:rPr lang="en-US" sz="1600" i="1" dirty="0" smtClean="0"/>
              <a:t>Adapted from </a:t>
            </a:r>
            <a:r>
              <a:rPr lang="en-US" sz="1600" i="1" dirty="0" err="1" smtClean="0"/>
              <a:t>Hervé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Lamy’s</a:t>
            </a:r>
            <a:r>
              <a:rPr lang="en-US" sz="1600" i="1" dirty="0" smtClean="0"/>
              <a:t> IMC 2021 presentation</a:t>
            </a:r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37" y="3242196"/>
            <a:ext cx="4550200" cy="298715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654488" y="1747747"/>
            <a:ext cx="978408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58025" y="1508848"/>
            <a:ext cx="4448175" cy="120032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 of </a:t>
            </a:r>
            <a:r>
              <a:rPr lang="en-US" dirty="0" smtClean="0">
                <a:sym typeface="Symbol" panose="05050102010706020507" pitchFamily="18" charset="2"/>
              </a:rPr>
              <a:t> </a:t>
            </a:r>
            <a:r>
              <a:rPr lang="en-US" dirty="0" smtClean="0"/>
              <a:t>6 non-linear equations which contains the time delays </a:t>
            </a:r>
            <a:r>
              <a:rPr lang="en-US" dirty="0" smtClean="0">
                <a:sym typeface="Symbol" panose="05050102010706020507" pitchFamily="18" charset="2"/>
              </a:rPr>
              <a:t>t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/>
              <a:t> between appearances of meteor echoes at station </a:t>
            </a:r>
            <a:r>
              <a:rPr lang="en-US" i="1" dirty="0" smtClean="0"/>
              <a:t>i</a:t>
            </a:r>
            <a:r>
              <a:rPr lang="en-US" dirty="0" smtClean="0"/>
              <a:t> and a reference station.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8970879" y="2821284"/>
            <a:ext cx="484632" cy="79157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7099" y="3730806"/>
            <a:ext cx="4010025" cy="120032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Non-linear solver + additional constraints on height of the specular reflection point (e.g. between 85 and 110 km) and speed values (</a:t>
            </a:r>
            <a:r>
              <a:rPr lang="en-US" dirty="0" smtClean="0">
                <a:sym typeface="Symbol" panose="05050102010706020507" pitchFamily="18" charset="2"/>
              </a:rPr>
              <a:t>≥ 11 km/s and ≤ 72 km/s)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414799"/>
            <a:ext cx="4238625" cy="135421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Specular reflection </a:t>
            </a:r>
            <a:r>
              <a:rPr lang="en-US" dirty="0" smtClean="0"/>
              <a:t>: S</a:t>
            </a:r>
            <a:r>
              <a:rPr lang="en-US" baseline="-25000" dirty="0" smtClean="0"/>
              <a:t>i</a:t>
            </a:r>
            <a:r>
              <a:rPr lang="en-US" dirty="0" smtClean="0"/>
              <a:t> = R</a:t>
            </a:r>
            <a:r>
              <a:rPr lang="en-US" baseline="-25000" dirty="0" smtClean="0"/>
              <a:t>Ti</a:t>
            </a:r>
            <a:r>
              <a:rPr lang="en-US" dirty="0" smtClean="0"/>
              <a:t> + R</a:t>
            </a:r>
            <a:r>
              <a:rPr lang="en-US" baseline="-25000" dirty="0"/>
              <a:t>R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sz="1400" dirty="0" smtClean="0"/>
              <a:t>must be minimum for each station </a:t>
            </a:r>
            <a:r>
              <a:rPr lang="en-US" sz="1400" i="1" dirty="0" smtClean="0"/>
              <a:t>i</a:t>
            </a:r>
          </a:p>
          <a:p>
            <a:r>
              <a:rPr lang="en-US" b="1" dirty="0" smtClean="0"/>
              <a:t>6 unknowns</a:t>
            </a:r>
            <a:r>
              <a:rPr lang="en-US" dirty="0" smtClean="0"/>
              <a:t>: </a:t>
            </a:r>
            <a:r>
              <a:rPr lang="en-US" sz="1400" dirty="0" smtClean="0"/>
              <a:t>3 coordinates of one specular point P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+ 3 components of speed </a:t>
            </a:r>
            <a:r>
              <a:rPr lang="en-US" sz="1400" b="1" dirty="0" smtClean="0"/>
              <a:t>v</a:t>
            </a:r>
            <a:r>
              <a:rPr lang="en-US" sz="1400" dirty="0" smtClean="0"/>
              <a:t> (assumed to be constant)</a:t>
            </a:r>
          </a:p>
          <a:p>
            <a:r>
              <a:rPr lang="en-US" b="1" dirty="0" smtClean="0"/>
              <a:t>At least 6 equations </a:t>
            </a:r>
            <a:r>
              <a:rPr lang="en-US" sz="1400" dirty="0" smtClean="0"/>
              <a:t>: dS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/ dt = 0 i=1, …, n</a:t>
            </a:r>
            <a:endParaRPr lang="en-US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446261"/>
            <a:ext cx="10515600" cy="91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Distance minimization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9587" y="5156021"/>
            <a:ext cx="4010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! Here the time delays are not obtained by measurements. They are computed theoretically and are then injected into the system of n equations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04" y="2187574"/>
            <a:ext cx="1208499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solver has been corrected, adapted and improved. </a:t>
            </a:r>
          </a:p>
          <a:p>
            <a:r>
              <a:rPr lang="en-US" dirty="0" smtClean="0"/>
              <a:t>The signal post-processing needs to be improved (subtraction of the direct signal and noise filtering).</a:t>
            </a:r>
          </a:p>
          <a:p>
            <a:r>
              <a:rPr lang="en-US" dirty="0" smtClean="0"/>
              <a:t>There is a trade-off between a fast rise time and enough filtering.</a:t>
            </a:r>
          </a:p>
          <a:p>
            <a:r>
              <a:rPr lang="en-US" dirty="0" smtClean="0"/>
              <a:t>Currently, it seems difficult to obtain the required accuracy of &lt; 5 </a:t>
            </a:r>
            <a:r>
              <a:rPr lang="en-US" dirty="0" err="1" smtClean="0"/>
              <a:t>ms.</a:t>
            </a:r>
            <a:endParaRPr lang="en-US" dirty="0" smtClean="0"/>
          </a:p>
          <a:p>
            <a:r>
              <a:rPr lang="en-US" dirty="0" smtClean="0"/>
              <a:t>Simulated meteors will be used to quantify the filtering impact on the signal rise.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7243" y="2343012"/>
            <a:ext cx="10515600" cy="1325563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criteria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1357"/>
            <a:ext cx="10058768" cy="51275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999" y="268712"/>
            <a:ext cx="3798518" cy="10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criteria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29" y="1287231"/>
            <a:ext cx="10223040" cy="51435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152" y="305089"/>
            <a:ext cx="5104088" cy="9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7034"/>
            <a:ext cx="2743200" cy="304441"/>
          </a:xfrm>
        </p:spPr>
        <p:txBody>
          <a:bodyPr/>
          <a:lstStyle/>
          <a:p>
            <a:fld id="{EC430302-9BE5-4853-8A80-0A4241602440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78890"/>
            <a:ext cx="6031375" cy="2642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375" y="1178890"/>
            <a:ext cx="6196359" cy="2642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1006"/>
            <a:ext cx="6031375" cy="3036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375" y="3832427"/>
            <a:ext cx="6196359" cy="302557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130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Simulation of a meteor signal modulated by a sine wave at 1000Hz and </a:t>
            </a:r>
            <a:r>
              <a:rPr lang="en-US" dirty="0" err="1" smtClean="0"/>
              <a:t>bandpass</a:t>
            </a:r>
            <a:r>
              <a:rPr lang="en-US" dirty="0" smtClean="0"/>
              <a:t> filtered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256629" y="4722196"/>
            <a:ext cx="1940491" cy="8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+-10 Hz filter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9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81" y="-178885"/>
            <a:ext cx="10515600" cy="1325563"/>
          </a:xfrm>
        </p:spPr>
        <p:txBody>
          <a:bodyPr/>
          <a:lstStyle/>
          <a:p>
            <a:r>
              <a:rPr lang="en-US" dirty="0" smtClean="0"/>
              <a:t>Analysis of the Blackman filter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6677"/>
            <a:ext cx="5882640" cy="302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160" y="1146677"/>
            <a:ext cx="6085840" cy="302557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22788" y="576469"/>
            <a:ext cx="1940491" cy="8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+-50 Hz filter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18429" y="576468"/>
            <a:ext cx="1940491" cy="8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+-10 Hz filter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172251"/>
            <a:ext cx="5882639" cy="2685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160" y="4172251"/>
            <a:ext cx="6085840" cy="26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81" y="-178885"/>
            <a:ext cx="10515600" cy="1325563"/>
          </a:xfrm>
        </p:spPr>
        <p:txBody>
          <a:bodyPr/>
          <a:lstStyle/>
          <a:p>
            <a:r>
              <a:rPr lang="en-US" dirty="0" smtClean="0"/>
              <a:t>Analysis of the Blackman filter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22788" y="576469"/>
            <a:ext cx="1940491" cy="8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+-5 Hz filter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18429" y="576468"/>
            <a:ext cx="1940491" cy="8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+-2 Hz filter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1" y="1164969"/>
            <a:ext cx="5890511" cy="3007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71" y="4040056"/>
            <a:ext cx="5890511" cy="2817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160" y="1164970"/>
            <a:ext cx="6085840" cy="2955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160" y="4109014"/>
            <a:ext cx="6085840" cy="27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942"/>
            <a:ext cx="6165984" cy="28751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7034"/>
            <a:ext cx="2743200" cy="304441"/>
          </a:xfrm>
        </p:spPr>
        <p:txBody>
          <a:bodyPr/>
          <a:lstStyle/>
          <a:p>
            <a:fld id="{EC430302-9BE5-4853-8A80-0A4241602440}" type="slidenum">
              <a:rPr lang="en-US" smtClean="0"/>
              <a:t>28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1304" y="0"/>
            <a:ext cx="11176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Simulation of a meteor signal modulated by a </a:t>
            </a:r>
            <a:r>
              <a:rPr lang="en-US" sz="3200" dirty="0" err="1" smtClean="0"/>
              <a:t>combili</a:t>
            </a:r>
            <a:r>
              <a:rPr lang="en-US" sz="3200" dirty="0" smtClean="0"/>
              <a:t> of sine waves at different frequencies &amp; modulated in amplitude by a Gaussian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383" y="1094999"/>
            <a:ext cx="3330567" cy="967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733" y="3082597"/>
            <a:ext cx="3822631" cy="721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587" y="2314415"/>
            <a:ext cx="3914094" cy="695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367" y="1888694"/>
            <a:ext cx="1456877" cy="102689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189587" y="3093810"/>
            <a:ext cx="1728095" cy="674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with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25113"/>
            <a:ext cx="6142383" cy="29328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7824" y="1854844"/>
            <a:ext cx="2024176" cy="1094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4393" y="3983557"/>
            <a:ext cx="5766632" cy="28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1" y="1088606"/>
            <a:ext cx="5779646" cy="28256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7034"/>
            <a:ext cx="2743200" cy="304441"/>
          </a:xfrm>
        </p:spPr>
        <p:txBody>
          <a:bodyPr/>
          <a:lstStyle/>
          <a:p>
            <a:fld id="{EC430302-9BE5-4853-8A80-0A4241602440}" type="slidenum">
              <a:rPr lang="en-US" smtClean="0"/>
              <a:t>29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1304" y="0"/>
            <a:ext cx="11176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Simulation of a meteor signal modulated by a </a:t>
            </a:r>
            <a:r>
              <a:rPr lang="en-US" sz="3200" dirty="0" err="1" smtClean="0"/>
              <a:t>combili</a:t>
            </a:r>
            <a:r>
              <a:rPr lang="en-US" sz="3200" dirty="0" smtClean="0"/>
              <a:t> of sine waves at different frequencies &amp; modulated in amplitude by a Gaussian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383" y="1094999"/>
            <a:ext cx="3330567" cy="9679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94" y="1988002"/>
            <a:ext cx="2024176" cy="1094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056" y="1988002"/>
            <a:ext cx="1456877" cy="1026896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211190" y="2267030"/>
            <a:ext cx="3192952" cy="152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Here the carrier is a </a:t>
            </a:r>
            <a:r>
              <a:rPr lang="en-US" sz="2000" dirty="0" err="1" smtClean="0"/>
              <a:t>combili</a:t>
            </a:r>
            <a:r>
              <a:rPr lang="en-US" sz="2000" dirty="0" smtClean="0"/>
              <a:t> of sine waves between 998 and 1002 Hz (by step of 0.067Hz) and modulated by the same Gaussian as before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61" y="3897746"/>
            <a:ext cx="5868769" cy="29273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383" y="3938308"/>
            <a:ext cx="5721140" cy="2846267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544189" y="1867387"/>
            <a:ext cx="2105496" cy="152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/>
              <a:t>We only have non-zero coefficients </a:t>
            </a:r>
            <a:r>
              <a:rPr lang="en-US" sz="2000" dirty="0" smtClean="0"/>
              <a:t>between 998 and 1002 Hz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66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82" y="4680994"/>
            <a:ext cx="8110105" cy="1816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00" y="2634838"/>
            <a:ext cx="8131175" cy="167745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2867" y="0"/>
            <a:ext cx="10515600" cy="1325563"/>
          </a:xfrm>
        </p:spPr>
        <p:txBody>
          <a:bodyPr/>
          <a:lstStyle/>
          <a:p>
            <a:r>
              <a:rPr lang="en-US" dirty="0" smtClean="0"/>
              <a:t>Equations </a:t>
            </a:r>
            <a:r>
              <a:rPr lang="en-US" dirty="0" err="1" smtClean="0"/>
              <a:t>nondimensionalization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56075" y="3014041"/>
            <a:ext cx="212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Dimensions: Distance/Time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63859" y="4245600"/>
            <a:ext cx="3338" cy="3626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56075" y="5348851"/>
            <a:ext cx="2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Dimensionless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95375" y="5794383"/>
            <a:ext cx="1503680" cy="3906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77195" y="5007652"/>
            <a:ext cx="1503680" cy="45250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710" y="985777"/>
            <a:ext cx="741250" cy="1567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6771" y="1570148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olution vector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841" y="1208620"/>
            <a:ext cx="983827" cy="10923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92478" y="1446421"/>
            <a:ext cx="156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Specular point for station j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62964" y="1431647"/>
            <a:ext cx="156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of station j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3133" y="1325562"/>
            <a:ext cx="1608884" cy="9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05594" cy="1325563"/>
          </a:xfrm>
        </p:spPr>
        <p:txBody>
          <a:bodyPr/>
          <a:lstStyle/>
          <a:p>
            <a:r>
              <a:rPr lang="en-US" dirty="0" smtClean="0"/>
              <a:t>Solver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473" r="6072"/>
          <a:stretch/>
        </p:blipFill>
        <p:spPr>
          <a:xfrm>
            <a:off x="7345678" y="1470835"/>
            <a:ext cx="4008121" cy="1833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97" y="2166677"/>
            <a:ext cx="4721544" cy="7429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94115" y="1483111"/>
            <a:ext cx="2251166" cy="94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/>
              <a:t>lsqnonlin</a:t>
            </a:r>
            <a:endParaRPr lang="en-US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83936" y="630838"/>
            <a:ext cx="1796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/>
              <a:t>fmincon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60127" y="3321559"/>
            <a:ext cx="357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B050"/>
                </a:solidFill>
              </a:rPr>
              <a:t>Find minimum of constrained nonlinear multivariable function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Allows the introduction of (in)equality linear and nonlinear constraints</a:t>
            </a:r>
          </a:p>
          <a:p>
            <a:pPr marL="285750" indent="-285750">
              <a:buFontTx/>
              <a:buChar char="-"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303989"/>
            <a:ext cx="357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Solve nonlinear least-squares (nonlinear data-fitting) problems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Does not allow the introduction of constraints</a:t>
            </a:r>
          </a:p>
          <a:p>
            <a:pPr marL="285750" indent="-285750">
              <a:buFontTx/>
              <a:buChar char="-"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685" y="5188409"/>
            <a:ext cx="1137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target objective (to be minimized) has to be scalar: chosen initially as the </a:t>
            </a:r>
            <a:r>
              <a:rPr lang="en-US" b="1" dirty="0" smtClean="0"/>
              <a:t>L2-norm</a:t>
            </a:r>
            <a:r>
              <a:rPr lang="en-US" dirty="0" smtClean="0"/>
              <a:t> of the n equations </a:t>
            </a:r>
            <a:r>
              <a:rPr lang="en-US" b="1" dirty="0" err="1"/>
              <a:t>dS</a:t>
            </a:r>
            <a:r>
              <a:rPr lang="en-US" b="1" baseline="-25000" dirty="0" err="1"/>
              <a:t>i</a:t>
            </a:r>
            <a:r>
              <a:rPr lang="en-US" b="1" dirty="0"/>
              <a:t> / </a:t>
            </a:r>
            <a:r>
              <a:rPr lang="en-US" b="1" dirty="0" err="1"/>
              <a:t>dt</a:t>
            </a:r>
            <a:r>
              <a:rPr lang="en-US" b="1" dirty="0"/>
              <a:t> = </a:t>
            </a:r>
            <a:r>
              <a:rPr lang="en-US" b="1" dirty="0" smtClean="0"/>
              <a:t>0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115" y="5687835"/>
            <a:ext cx="2974367" cy="981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269" y="5582771"/>
            <a:ext cx="3798518" cy="101851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182398" y="6178420"/>
            <a:ext cx="507955" cy="64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158"/>
            <a:ext cx="10515600" cy="1325563"/>
          </a:xfrm>
        </p:spPr>
        <p:txBody>
          <a:bodyPr/>
          <a:lstStyle/>
          <a:p>
            <a:r>
              <a:rPr lang="en-US" dirty="0" smtClean="0"/>
              <a:t>Trajectory 105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0159" y="5092702"/>
            <a:ext cx="1700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Theoretical solution (from CAMS)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654" y="4466106"/>
            <a:ext cx="1700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Echo theoretically detected by 16 stations but only 7 are exploited from the BRAMS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602" y="351798"/>
            <a:ext cx="4003358" cy="3814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72" y="946894"/>
            <a:ext cx="4619416" cy="3223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990" y="1138482"/>
            <a:ext cx="2662922" cy="20488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912" y="5191460"/>
            <a:ext cx="170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Reconstructed solution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163" y="4524051"/>
            <a:ext cx="3308033" cy="1981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194" y="4524051"/>
            <a:ext cx="3238718" cy="19154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map </a:t>
            </a:r>
            <a:r>
              <a:rPr lang="en-US" dirty="0" err="1" smtClean="0"/>
              <a:t>Vx-Vy</a:t>
            </a:r>
            <a:r>
              <a:rPr lang="en-US" dirty="0" smtClean="0"/>
              <a:t> – Default Guess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7948" y="1321356"/>
            <a:ext cx="239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Guess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7948" y="3913431"/>
            <a:ext cx="239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solution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69" y="1676223"/>
            <a:ext cx="3272256" cy="2194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69" y="4405925"/>
            <a:ext cx="3272256" cy="1981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456" y="1690688"/>
            <a:ext cx="7820628" cy="41429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maps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08" y="2292668"/>
            <a:ext cx="6879772" cy="324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74"/>
          <a:stretch/>
        </p:blipFill>
        <p:spPr>
          <a:xfrm>
            <a:off x="5715000" y="2775321"/>
            <a:ext cx="5791200" cy="3633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4176" y="969157"/>
            <a:ext cx="3185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ariation of the objective function with X0 and Y0 (other parameters are converged)  </a:t>
            </a: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10058400" y="5898808"/>
            <a:ext cx="156754" cy="15655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971983" y="4957178"/>
            <a:ext cx="148043" cy="97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19900" y="5966714"/>
            <a:ext cx="441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Valley with multiple critical points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712235" y="6103682"/>
            <a:ext cx="357051" cy="408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86190" y="6449873"/>
            <a:ext cx="209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solution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690896" y="5898808"/>
            <a:ext cx="51024" cy="43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08722" y="6244694"/>
            <a:ext cx="275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Solver can fall there and never recover..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862" y="582963"/>
            <a:ext cx="2873829" cy="172831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8086519" y="1690688"/>
            <a:ext cx="507955" cy="64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better target objective...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32" y="1689928"/>
            <a:ext cx="3496782" cy="93761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341951" y="2242145"/>
            <a:ext cx="507955" cy="64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329" y="1695981"/>
            <a:ext cx="6906665" cy="92550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0926" y="2800048"/>
            <a:ext cx="11022874" cy="21392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Here we have two weighted terms:</a:t>
            </a:r>
          </a:p>
          <a:p>
            <a:pPr lvl="1"/>
            <a:r>
              <a:rPr lang="en-US" sz="2000" dirty="0" smtClean="0"/>
              <a:t>The first one penalizes the solver if it finds a trajectory which does not minimize the total distance travelled by the signal (from the transmitter to the receptor after reflection at the specular point).</a:t>
            </a:r>
          </a:p>
          <a:p>
            <a:pPr lvl="1"/>
            <a:r>
              <a:rPr lang="en-US" sz="2000" dirty="0" smtClean="0"/>
              <a:t>The second one penalizes the solver if the time delays reconstructed from the solution are different from the observed time delays.</a:t>
            </a:r>
            <a:endParaRPr lang="en-US" sz="2400" dirty="0" smtClean="0"/>
          </a:p>
          <a:p>
            <a:r>
              <a:rPr lang="en-US" sz="2400" dirty="0" smtClean="0"/>
              <a:t>The only disadvantage is that it takes about 5-7x more computational time.</a:t>
            </a:r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329" y="5312208"/>
            <a:ext cx="5104088" cy="982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9" y="5653337"/>
            <a:ext cx="420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now on, we will set w1 = 0: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43671" y="5312208"/>
            <a:ext cx="5136745" cy="98214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0302-9BE5-4853-8A80-0A4241602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158"/>
            <a:ext cx="10515600" cy="1325563"/>
          </a:xfrm>
        </p:spPr>
        <p:txBody>
          <a:bodyPr/>
          <a:lstStyle/>
          <a:p>
            <a:r>
              <a:rPr lang="en-US" dirty="0" smtClean="0"/>
              <a:t>Trajectory 105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8763" y="5043082"/>
            <a:ext cx="1700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Theoretical solution (from CAMS)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318" y="1612975"/>
            <a:ext cx="2662922" cy="20488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32800" y="5181582"/>
            <a:ext cx="170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Reconstructed solution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234" y="4478539"/>
            <a:ext cx="3308033" cy="1981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829" y="983409"/>
            <a:ext cx="4274572" cy="3379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83" y="911602"/>
            <a:ext cx="4215629" cy="34516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767" y="4478540"/>
            <a:ext cx="3308033" cy="19811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99218" y="6387523"/>
            <a:ext cx="2743200" cy="365125"/>
          </a:xfrm>
        </p:spPr>
        <p:txBody>
          <a:bodyPr/>
          <a:lstStyle/>
          <a:p>
            <a:fld id="{EC430302-9BE5-4853-8A80-0A4241602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28443</TotalTime>
  <Words>1266</Words>
  <Application>Microsoft Office PowerPoint</Application>
  <PresentationFormat>Widescreen</PresentationFormat>
  <Paragraphs>221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Office Theme</vt:lpstr>
      <vt:lpstr>Reconstructing meteoroid trajectories using simulated data</vt:lpstr>
      <vt:lpstr>Adapted from Hervé Lamy’s IMC 2021 presentation</vt:lpstr>
      <vt:lpstr>Equations nondimensionalization</vt:lpstr>
      <vt:lpstr>Solver</vt:lpstr>
      <vt:lpstr>Trajectory 105</vt:lpstr>
      <vt:lpstr>Convergence map Vx-Vy – Default Guess</vt:lpstr>
      <vt:lpstr>Smoothness maps</vt:lpstr>
      <vt:lpstr>Towards a better target objective...</vt:lpstr>
      <vt:lpstr>Trajectory 105</vt:lpstr>
      <vt:lpstr>Convergence map Vx-Vy – Default Guess</vt:lpstr>
      <vt:lpstr>Smoothness maps</vt:lpstr>
      <vt:lpstr>Uncertainty on the trajectory 105</vt:lpstr>
      <vt:lpstr>Trajectory 105 reconstructed with 5E-3 error</vt:lpstr>
      <vt:lpstr>Uncertainty on the trajectory 105</vt:lpstr>
      <vt:lpstr>Post-processing steps</vt:lpstr>
      <vt:lpstr>PowerPoint Presentation</vt:lpstr>
      <vt:lpstr>PowerPoint Presentation</vt:lpstr>
      <vt:lpstr>PowerPoint Presentation</vt:lpstr>
      <vt:lpstr>PowerPoint Presentation</vt:lpstr>
      <vt:lpstr>Conclusions &amp; Perspectives</vt:lpstr>
      <vt:lpstr>Thank you for your attention!</vt:lpstr>
      <vt:lpstr>Appendices</vt:lpstr>
      <vt:lpstr>Convergence criteria </vt:lpstr>
      <vt:lpstr>Convergence criteria </vt:lpstr>
      <vt:lpstr>PowerPoint Presentation</vt:lpstr>
      <vt:lpstr>Analysis of the Blackman filter impact</vt:lpstr>
      <vt:lpstr>Analysis of the Blackman filter impact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Joachim Balis</dc:creator>
  <cp:lastModifiedBy>Joachim Balis</cp:lastModifiedBy>
  <cp:revision>196</cp:revision>
  <dcterms:created xsi:type="dcterms:W3CDTF">2021-10-20T20:38:31Z</dcterms:created>
  <dcterms:modified xsi:type="dcterms:W3CDTF">2021-11-19T16:08:35Z</dcterms:modified>
</cp:coreProperties>
</file>